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06"/>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Lst>
  <p:sldSz cx="18288000" cy="10287000"/>
  <p:notesSz cx="7010400" cy="9296400"/>
  <p:embeddedFontLst>
    <p:embeddedFont>
      <p:font typeface="Calibri" panose="020F0502020204030204" pitchFamily="34" charset="0"/>
      <p:regular r:id="rId107"/>
      <p:bold r:id="rId108"/>
      <p:italic r:id="rId109"/>
      <p:boldItalic r:id="rId110"/>
    </p:embeddedFont>
    <p:embeddedFont>
      <p:font typeface="Century Gothic" panose="020B0502020202020204" pitchFamily="34" charset="0"/>
      <p:regular r:id="rId111"/>
      <p:bold r:id="rId112"/>
      <p:italic r:id="rId113"/>
      <p:boldItalic r:id="rId114"/>
    </p:embeddedFont>
    <p:embeddedFont>
      <p:font typeface="Consolas" panose="020B0609020204030204" pitchFamily="49" charset="0"/>
      <p:regular r:id="rId115"/>
      <p:bold r:id="rId116"/>
      <p:italic r:id="rId117"/>
      <p:boldItalic r:id="rId118"/>
    </p:embeddedFont>
    <p:embeddedFont>
      <p:font typeface="Roboto" panose="020B0604020202020204" charset="0"/>
      <p:regular r:id="rId119"/>
      <p:bold r:id="rId120"/>
      <p:italic r:id="rId121"/>
      <p:boldItalic r:id="rId122"/>
    </p:embeddedFont>
    <p:embeddedFont>
      <p:font typeface="Roboto Mono" panose="020B0604020202020204" charset="0"/>
      <p:regular r:id="rId123"/>
      <p:bold r:id="rId124"/>
      <p:italic r:id="rId125"/>
      <p:boldItalic r:id="rId126"/>
    </p:embeddedFont>
    <p:embeddedFont>
      <p:font typeface="Trebuchet MS" panose="020B0603020202020204" pitchFamily="34" charset="0"/>
      <p:regular r:id="rId127"/>
      <p:bold r:id="rId128"/>
      <p:italic r:id="rId129"/>
      <p:boldItalic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hua Patterson US" initials="" lastIdx="4" clrIdx="0"/>
  <p:cmAuthor id="1" name="Alex Ravenel US"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E7699E-6B94-4D30-A617-851FC9060C1A}">
  <a:tblStyle styleId="{88E7699E-6B94-4D30-A617-851FC9060C1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8BAA007-1C5A-462E-BF99-7DE65FD6A04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60" y="72"/>
      </p:cViewPr>
      <p:guideLst>
        <p:guide orient="horz" pos="6288"/>
        <p:guide orient="horz" pos="4896"/>
        <p:guide pos="9878"/>
        <p:guide pos="1800"/>
        <p:guide pos="4656"/>
        <p:guide orient="horz" pos="5393"/>
        <p:guide pos="5760"/>
        <p:guide orient="horz" pos="3734"/>
        <p:guide pos="7342"/>
        <p:guide orient="horz" pos="4368"/>
        <p:guide pos="8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6.fntdata"/><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7.fntdata"/><Relationship Id="rId128"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7.fntdata"/><Relationship Id="rId118" Type="http://schemas.openxmlformats.org/officeDocument/2006/relationships/font" Target="fonts/font12.fntdata"/><Relationship Id="rId126" Type="http://schemas.openxmlformats.org/officeDocument/2006/relationships/font" Target="fonts/font20.fntdata"/><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2.fntdata"/><Relationship Id="rId116" Type="http://schemas.openxmlformats.org/officeDocument/2006/relationships/font" Target="fonts/font10.fntdata"/><Relationship Id="rId124" Type="http://schemas.openxmlformats.org/officeDocument/2006/relationships/font" Target="fonts/font18.fntdata"/><Relationship Id="rId129"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5.fntdata"/><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14" Type="http://schemas.openxmlformats.org/officeDocument/2006/relationships/font" Target="fonts/font8.fntdata"/><Relationship Id="rId119" Type="http://schemas.openxmlformats.org/officeDocument/2006/relationships/font" Target="fonts/font13.fntdata"/><Relationship Id="rId12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6.fntdata"/><Relationship Id="rId130" Type="http://schemas.openxmlformats.org/officeDocument/2006/relationships/font" Target="fonts/font24.fntdata"/><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4.fntdata"/><Relationship Id="rId125"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4.fntdata"/><Relationship Id="rId115" Type="http://schemas.openxmlformats.org/officeDocument/2006/relationships/font" Target="fonts/font9.fntdata"/><Relationship Id="rId131"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04.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ithub.com/NVIDIA/gbm-bench"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latin typeface="Arial"/>
              <a:ea typeface="Arial"/>
              <a:cs typeface="Arial"/>
              <a:sym typeface="Arial"/>
            </a:endParaRPr>
          </a:p>
        </p:txBody>
      </p:sp>
      <p:sp>
        <p:nvSpPr>
          <p:cNvPr id="77" name="Google Shape;77;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8719dddb46_0_3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g8719dddb46_0_30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73" name="Google Shape;673;g8719dddb46_0_30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p7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01" name="Google Shape;2101;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p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8" name="Google Shape;2118;p85: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19" name="Google Shape;2119;p85: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p8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37" name="Google Shape;2137;p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p8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56" name="Google Shape;2156;p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p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9" name="Google Shape;2179;p8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p>
        </p:txBody>
      </p:sp>
      <p:sp>
        <p:nvSpPr>
          <p:cNvPr id="2180" name="Google Shape;2180;p8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8719dddb46_0_16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8719dddb46_0_16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79" name="Google Shape;679;g8719dddb46_0_167: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8719dddb46_1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8719dddb46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86" name="Google Shape;686;g8719dddb46_1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1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95" name="Google Shape;695;p1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01" name="Google Shape;701;p1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1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26" name="Google Shape;726;p1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1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752" name="Google Shape;752;p1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1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58" name="Google Shape;758;p1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1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785" name="Google Shape;785;p1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793" name="Google Shape;793;p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87441950e_0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g887441950e_0_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4" name="Google Shape;84;g887441950e_0_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sz="1100">
                <a:latin typeface="Trebuchet MS"/>
                <a:ea typeface="Trebuchet MS"/>
                <a:cs typeface="Trebuchet MS"/>
                <a:sym typeface="Trebuchet MS"/>
              </a:rPr>
              <a:t>2</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880d672b07_19_35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880d672b07_19_35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06" name="Google Shape;806;g880d672b07_19_35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1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14" name="Google Shape;814;p1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p20: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34" name="Google Shape;834;p20: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65" name="Google Shape;865;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71" name="Google Shape;871;p2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98" name="Google Shape;898;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2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05" name="Google Shape;905;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25: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20" name="Google Shape;920;p25: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3" name="Google Shape;933;p2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34" name="Google Shape;934;p2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p2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50" name="Google Shape;950;p2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8" name="Google Shape;988;p2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89" name="Google Shape;989;p2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5" name="Google Shape;1015;p2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016" name="Google Shape;1016;p2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7" name="Google Shape;1057;p3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TSVD – truncated Singular Value Decomposition</a:t>
            </a:r>
            <a:br>
              <a:rPr lang="en-US"/>
            </a:br>
            <a:r>
              <a:rPr lang="en-US"/>
              <a:t>DBSCAN - </a:t>
            </a:r>
            <a:r>
              <a:rPr lang="en-US" sz="1100" b="0" i="0">
                <a:solidFill>
                  <a:schemeClr val="dk1"/>
                </a:solidFill>
                <a:latin typeface="Trebuchet MS"/>
                <a:ea typeface="Trebuchet MS"/>
                <a:cs typeface="Trebuchet MS"/>
                <a:sym typeface="Trebuchet MS"/>
              </a:rPr>
              <a:t>Density-Based Spatial Clustering of Applications with Noise</a:t>
            </a:r>
            <a:endParaRPr/>
          </a:p>
          <a:p>
            <a:pPr marL="0" lvl="0" indent="0" algn="l" rtl="0">
              <a:lnSpc>
                <a:spcPct val="100000"/>
              </a:lnSpc>
              <a:spcBef>
                <a:spcPts val="330"/>
              </a:spcBef>
              <a:spcAft>
                <a:spcPts val="0"/>
              </a:spcAft>
              <a:buSzPts val="1400"/>
              <a:buNone/>
            </a:pPr>
            <a:endParaRPr/>
          </a:p>
        </p:txBody>
      </p:sp>
      <p:sp>
        <p:nvSpPr>
          <p:cNvPr id="1058" name="Google Shape;1058;p3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72" name="Google Shape;1072;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p3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78" name="Google Shape;1078;p3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888254f65b_1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4" name="Google Shape;1104;g888254f65b_1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330"/>
              </a:spcBef>
              <a:spcAft>
                <a:spcPts val="0"/>
              </a:spcAft>
              <a:buSzPts val="1400"/>
              <a:buNone/>
            </a:pPr>
            <a:endParaRPr/>
          </a:p>
        </p:txBody>
      </p:sp>
      <p:sp>
        <p:nvSpPr>
          <p:cNvPr id="1105" name="Google Shape;1105;g888254f65b_12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Google Shape;1136;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137" name="Google Shape;1137;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7" name="Google Shape;1177;p3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178" name="Google Shape;1178;p3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7" name="Google Shape;1247;p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248" name="Google Shape;1248;p3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55" name="Google Shape;1255;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9" name="Google Shape;119;p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4</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0" name="Google Shape;1260;p4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61" name="Google Shape;1261;p4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7" name="Google Shape;1287;p4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1288" name="Google Shape;1288;p4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324" name="Google Shape;1324;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0" name="Google Shape;1340;p4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341" name="Google Shape;1341;p4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9" name="Google Shape;1359;p4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360" name="Google Shape;1360;p4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8" name="Google Shape;1378;p4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379" name="Google Shape;1379;p4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1" name="Google Shape;1401;p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402" name="Google Shape;1402;p4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0" name="Google Shape;1410;p4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r>
              <a:rPr lang="en-US"/>
              <a:t>DGX-1, 2x E5-2698 v4 @ 2.20GHz, V100-32GB, using FIL BATCH_REORG algo, 1000 trees, max_depth=10</a:t>
            </a:r>
            <a:endParaRPr/>
          </a:p>
          <a:p>
            <a:pPr marL="0" lvl="0" indent="0" algn="l" rtl="0">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3"/>
              </a:rPr>
              <a:t>https://github.com/NVIDIA/gbm-bench</a:t>
            </a:r>
            <a:endParaRPr/>
          </a:p>
          <a:p>
            <a:pPr marL="0" lvl="0" indent="0" algn="l" rtl="0">
              <a:lnSpc>
                <a:spcPct val="100000"/>
              </a:lnSpc>
              <a:spcBef>
                <a:spcPts val="330"/>
              </a:spcBef>
              <a:spcAft>
                <a:spcPts val="0"/>
              </a:spcAft>
              <a:buSzPts val="1400"/>
              <a:buNone/>
            </a:pPr>
            <a:r>
              <a:rPr lang="en-US"/>
              <a:t>Release 0.9</a:t>
            </a:r>
            <a:endParaRPr/>
          </a:p>
        </p:txBody>
      </p:sp>
      <p:sp>
        <p:nvSpPr>
          <p:cNvPr id="1411" name="Google Shape;1411;p4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81e2d3b999_5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52" name="Google Shape;1452;g81e2d3b999_5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880d672b07_14_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60" name="Google Shape;1460;g880d672b07_14_1: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3" name="Google Shape;153;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880d672b07_14_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69" name="Google Shape;1469;g880d672b07_14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5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477" name="Google Shape;1477;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5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484" name="Google Shape;1484;p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491" name="Google Shape;1491;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5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97" name="Google Shape;1497;p5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3" name="Google Shape;1523;p54: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524" name="Google Shape;1524;p54: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p5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32" name="Google Shape;1532;p5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p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1" name="Google Shape;1551;p5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52" name="Google Shape;1552;p5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927da9715f_1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75" name="Google Shape;1575;g927da9715f_1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p6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583" name="Google Shape;1583;p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368" name="Google Shape;368;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p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591" name="Google Shape;1591;p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p6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598" name="Google Shape;1598;p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p6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05" name="Google Shape;1605;p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Google Shape;1609;p6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10" name="Google Shape;1610;p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p6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22" name="Google Shape;1622;p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p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9" name="Google Shape;1629;p6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30" name="Google Shape;1630;p6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p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7" name="Google Shape;1637;p6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38" name="Google Shape;1638;p6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45" name="Google Shape;1645;p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80876f7882_1_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50" name="Google Shape;1650;g80876f7882_1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80876f7882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0" name="Google Shape;1660;g80876f7882_1_1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This is a non-exhaustive list of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Perf, 1e8 points (Python, using time, with garbage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Fftconvolve – 76x</a:t>
            </a:r>
            <a:endParaRPr/>
          </a:p>
          <a:p>
            <a:pPr marL="0" lvl="0" indent="0" algn="l" rtl="0">
              <a:lnSpc>
                <a:spcPct val="100000"/>
              </a:lnSpc>
              <a:spcBef>
                <a:spcPts val="0"/>
              </a:spcBef>
              <a:spcAft>
                <a:spcPts val="0"/>
              </a:spcAft>
              <a:buSzPts val="1400"/>
              <a:buNone/>
            </a:pPr>
            <a:r>
              <a:rPr lang="en-US"/>
              <a:t>Correlate – 53x</a:t>
            </a:r>
            <a:endParaRPr/>
          </a:p>
          <a:p>
            <a:pPr marL="0" lvl="0" indent="0" algn="l" rtl="0">
              <a:lnSpc>
                <a:spcPct val="100000"/>
              </a:lnSpc>
              <a:spcBef>
                <a:spcPts val="0"/>
              </a:spcBef>
              <a:spcAft>
                <a:spcPts val="0"/>
              </a:spcAft>
              <a:buSzPts val="1400"/>
              <a:buNone/>
            </a:pPr>
            <a:r>
              <a:rPr lang="en-US"/>
              <a:t>Resample – 51x</a:t>
            </a:r>
            <a:endParaRPr/>
          </a:p>
          <a:p>
            <a:pPr marL="0" lvl="0" indent="0" algn="l" rtl="0">
              <a:lnSpc>
                <a:spcPct val="100000"/>
              </a:lnSpc>
              <a:spcBef>
                <a:spcPts val="0"/>
              </a:spcBef>
              <a:spcAft>
                <a:spcPts val="0"/>
              </a:spcAft>
              <a:buSzPts val="1400"/>
              <a:buNone/>
            </a:pPr>
            <a:r>
              <a:rPr lang="en-US"/>
              <a:t>Polyphase resample – 14x</a:t>
            </a:r>
            <a:endParaRPr/>
          </a:p>
          <a:p>
            <a:pPr marL="0" lvl="0" indent="0" algn="l" rtl="0">
              <a:lnSpc>
                <a:spcPct val="100000"/>
              </a:lnSpc>
              <a:spcBef>
                <a:spcPts val="0"/>
              </a:spcBef>
              <a:spcAft>
                <a:spcPts val="0"/>
              </a:spcAft>
              <a:buSzPts val="1400"/>
              <a:buNone/>
            </a:pPr>
            <a:r>
              <a:rPr lang="en-US"/>
              <a:t>Welch Spectrum estimation – 26x</a:t>
            </a:r>
            <a:endParaRPr/>
          </a:p>
          <a:p>
            <a:pPr marL="0" lvl="0" indent="0" algn="l" rtl="0">
              <a:lnSpc>
                <a:spcPct val="100000"/>
              </a:lnSpc>
              <a:spcBef>
                <a:spcPts val="0"/>
              </a:spcBef>
              <a:spcAft>
                <a:spcPts val="0"/>
              </a:spcAft>
              <a:buSzPts val="1400"/>
              <a:buNone/>
            </a:pPr>
            <a:r>
              <a:rPr lang="en-US"/>
              <a:t>Spectrogram – 15x</a:t>
            </a:r>
            <a:endParaRPr/>
          </a:p>
          <a:p>
            <a:pPr marL="0" lvl="0" indent="0" algn="l" rtl="0">
              <a:lnSpc>
                <a:spcPct val="100000"/>
              </a:lnSpc>
              <a:spcBef>
                <a:spcPts val="0"/>
              </a:spcBef>
              <a:spcAft>
                <a:spcPts val="0"/>
              </a:spcAft>
              <a:buSzPts val="1400"/>
              <a:buNone/>
            </a:pPr>
            <a:r>
              <a:rPr lang="en-US"/>
              <a:t>Continuous wavelet transform – 89x</a:t>
            </a:r>
            <a:endParaRPr/>
          </a:p>
        </p:txBody>
      </p:sp>
      <p:sp>
        <p:nvSpPr>
          <p:cNvPr id="1661" name="Google Shape;1661;g80876f7882_1_1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587" name="Google Shape;587;p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80876f7882_1_3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81" name="Google Shape;1681;g80876f7882_1_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80876f7882_1_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89" name="Google Shape;1689;g80876f7882_1_44: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887441950e_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0" name="Google Shape;1700;g887441950e_2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01" name="Google Shape;1701;g887441950e_2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887441950e_2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06" name="Google Shape;1706;g887441950e_2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887441950e_2_76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62" name="Google Shape;1762;g887441950e_2_76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887441950e_2_39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80" name="Google Shape;1780;g887441950e_2_3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887441950e_2_40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92" name="Google Shape;1792;g887441950e_2_40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888254f65b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04" name="Google Shape;1804;g888254f65b_1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
        <p:cNvGrpSpPr/>
        <p:nvPr/>
      </p:nvGrpSpPr>
      <p:grpSpPr>
        <a:xfrm>
          <a:off x="0" y="0"/>
          <a:ext cx="0" cy="0"/>
          <a:chOff x="0" y="0"/>
          <a:chExt cx="0" cy="0"/>
        </a:xfrm>
      </p:grpSpPr>
      <p:sp>
        <p:nvSpPr>
          <p:cNvPr id="1813" name="Google Shape;1813;g887441950e_2_86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14" name="Google Shape;1814;g887441950e_2_86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g888254f65b_3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0" name="Google Shape;1830;g888254f65b_3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31" name="Google Shape;1831;g888254f65b_3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599" name="Google Shape;599;p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8</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888254f65b_3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36" name="Google Shape;1836;g888254f65b_3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888254f65b_3_6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45" name="Google Shape;1845;g888254f65b_3_6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888254f65b_3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54" name="Google Shape;1854;g888254f65b_3_6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80876f7882_1_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63" name="Google Shape;1863;g80876f7882_1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p6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868" name="Google Shape;1868;p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p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3" name="Google Shape;1913;p7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14" name="Google Shape;1914;p7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p7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26" name="Google Shape;1926;p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8c6d03f438_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34" name="Google Shape;1934;g8c6d03f438_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p7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42" name="Google Shape;1942;p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888254f65b_9_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88" name="Google Shape;1988;g888254f65b_9_2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662" name="Google Shape;662;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6" name="Google Shape;1996;p8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97" name="Google Shape;1997;p80: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4" name="Google Shape;2014;p8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15" name="Google Shape;2015;p8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94e2ab8ee1_14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3" name="Google Shape;2033;g94e2ab8ee1_14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34" name="Google Shape;2034;g94e2ab8ee1_14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p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2" name="Google Shape;2042;p8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43" name="Google Shape;2043;p8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p7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8" name="Google Shape;2048;p7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49" name="Google Shape;2049;p7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5" name="Google Shape;2055;p7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56" name="Google Shape;2056;p7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93fb9330a4_12_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64" name="Google Shape;2064;g93fb9330a4_12_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p8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73" name="Google Shape;2073;p8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p7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81" name="Google Shape;2081;p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p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3" name="Google Shape;2093;p7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94" name="Google Shape;2094;p7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1" y="0"/>
            <a:ext cx="18287998" cy="10287000"/>
          </a:xfrm>
          <a:prstGeom prst="rect">
            <a:avLst/>
          </a:prstGeom>
          <a:noFill/>
          <a:ln>
            <a:noFill/>
          </a:ln>
        </p:spPr>
      </p:pic>
      <p:sp>
        <p:nvSpPr>
          <p:cNvPr id="18" name="Google Shape;18;p2"/>
          <p:cNvSpPr txBox="1">
            <a:spLocks noGrp="1"/>
          </p:cNvSpPr>
          <p:nvPr>
            <p:ph type="subTitle" idx="1"/>
          </p:nvPr>
        </p:nvSpPr>
        <p:spPr>
          <a:xfrm>
            <a:off x="1205562" y="8885844"/>
            <a:ext cx="15876876" cy="42473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pic>
        <p:nvPicPr>
          <p:cNvPr id="19" name="Google Shape;19;p2"/>
          <p:cNvPicPr preferRelativeResize="0"/>
          <p:nvPr/>
        </p:nvPicPr>
        <p:blipFill rotWithShape="1">
          <a:blip r:embed="rId3">
            <a:alphaModFix/>
          </a:blip>
          <a:srcRect/>
          <a:stretch/>
        </p:blipFill>
        <p:spPr>
          <a:xfrm>
            <a:off x="6745357" y="1379214"/>
            <a:ext cx="4797287" cy="1077243"/>
          </a:xfrm>
          <a:prstGeom prst="rect">
            <a:avLst/>
          </a:prstGeom>
          <a:noFill/>
          <a:ln>
            <a:noFill/>
          </a:ln>
        </p:spPr>
      </p:pic>
      <p:sp>
        <p:nvSpPr>
          <p:cNvPr id="20" name="Google Shape;20;p2"/>
          <p:cNvSpPr txBox="1">
            <a:spLocks noGrp="1"/>
          </p:cNvSpPr>
          <p:nvPr>
            <p:ph type="title"/>
          </p:nvPr>
        </p:nvSpPr>
        <p:spPr>
          <a:xfrm>
            <a:off x="1934869" y="3049686"/>
            <a:ext cx="14418262" cy="16380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SzPts val="1400"/>
              <a:buNone/>
              <a:defRPr sz="6000" b="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57" name="Google Shape;57;p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61" name="Google Shape;61;p12"/>
          <p:cNvSpPr txBox="1">
            <a:spLocks noGrp="1"/>
          </p:cNvSpPr>
          <p:nvPr>
            <p:ph type="title"/>
          </p:nvPr>
        </p:nvSpPr>
        <p:spPr>
          <a:xfrm>
            <a:off x="830580" y="6357339"/>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body" idx="1"/>
          </p:nvPr>
        </p:nvSpPr>
        <p:spPr>
          <a:xfrm>
            <a:off x="830580" y="746501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67" name="Google Shape;67;p14"/>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a:stretch/>
        </p:blipFill>
        <p:spPr>
          <a:xfrm>
            <a:off x="1" y="0"/>
            <a:ext cx="18287998"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3400" y="890050"/>
            <a:ext cx="17041200" cy="1145400"/>
          </a:xfrm>
          <a:prstGeom prst="rect">
            <a:avLst/>
          </a:prstGeom>
        </p:spPr>
        <p:txBody>
          <a:bodyPr spcFirstLastPara="1" wrap="square" lIns="91425" tIns="45700" rIns="91425" bIns="457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6"/>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Autofit/>
          </a:bodyPr>
          <a:lstStyle>
            <a:lvl1pPr marL="457200" lvl="0" indent="-228600" rtl="0">
              <a:spcBef>
                <a:spcPts val="1500"/>
              </a:spcBef>
              <a:spcAft>
                <a:spcPts val="0"/>
              </a:spcAft>
              <a:buSzPts val="2400"/>
              <a:buNone/>
              <a:defRPr/>
            </a:lvl1pPr>
            <a:lvl2pPr marL="914400" lvl="1" indent="-228600" rtl="0">
              <a:spcBef>
                <a:spcPts val="1500"/>
              </a:spcBef>
              <a:spcAft>
                <a:spcPts val="0"/>
              </a:spcAft>
              <a:buSzPts val="2000"/>
              <a:buNone/>
              <a:defRPr/>
            </a:lvl2pPr>
            <a:lvl3pPr marL="1371600" lvl="2" indent="-228600" rtl="0">
              <a:spcBef>
                <a:spcPts val="1500"/>
              </a:spcBef>
              <a:spcAft>
                <a:spcPts val="0"/>
              </a:spcAft>
              <a:buSzPts val="1800"/>
              <a:buNone/>
              <a:defRPr/>
            </a:lvl3pPr>
            <a:lvl4pPr marL="1828800" lvl="3" indent="-440245" rtl="0">
              <a:spcBef>
                <a:spcPts val="1500"/>
              </a:spcBef>
              <a:spcAft>
                <a:spcPts val="0"/>
              </a:spcAft>
              <a:buSzPts val="3333"/>
              <a:buChar char="–"/>
              <a:defRPr/>
            </a:lvl4pPr>
            <a:lvl5pPr marL="2286000" lvl="4" indent="-440245" rtl="0">
              <a:spcBef>
                <a:spcPts val="667"/>
              </a:spcBef>
              <a:spcAft>
                <a:spcPts val="0"/>
              </a:spcAft>
              <a:buSzPts val="3333"/>
              <a:buChar char="»"/>
              <a:defRPr/>
            </a:lvl5pPr>
            <a:lvl6pPr marL="2743200" lvl="5" indent="-440245" rtl="0">
              <a:spcBef>
                <a:spcPts val="667"/>
              </a:spcBef>
              <a:spcAft>
                <a:spcPts val="0"/>
              </a:spcAft>
              <a:buSzPts val="3333"/>
              <a:buChar char="»"/>
              <a:defRPr/>
            </a:lvl6pPr>
            <a:lvl7pPr marL="3200400" lvl="6" indent="-440245" rtl="0">
              <a:spcBef>
                <a:spcPts val="667"/>
              </a:spcBef>
              <a:spcAft>
                <a:spcPts val="0"/>
              </a:spcAft>
              <a:buSzPts val="3333"/>
              <a:buChar char="»"/>
              <a:defRPr/>
            </a:lvl7pPr>
            <a:lvl8pPr marL="3657600" lvl="7" indent="-440245" rtl="0">
              <a:spcBef>
                <a:spcPts val="667"/>
              </a:spcBef>
              <a:spcAft>
                <a:spcPts val="0"/>
              </a:spcAft>
              <a:buSzPts val="3333"/>
              <a:buChar char="»"/>
              <a:defRPr/>
            </a:lvl8pPr>
            <a:lvl9pPr marL="4114800" lvl="8" indent="-440245" rtl="0">
              <a:spcBef>
                <a:spcPts val="667"/>
              </a:spcBef>
              <a:spcAft>
                <a:spcPts val="0"/>
              </a:spcAft>
              <a:buSzPts val="3333"/>
              <a:buChar char="»"/>
              <a:defRPr/>
            </a:lvl9pPr>
          </a:lstStyle>
          <a:p>
            <a:endParaRPr/>
          </a:p>
        </p:txBody>
      </p:sp>
      <p:sp>
        <p:nvSpPr>
          <p:cNvPr id="73" name="Google Shape;73;p16"/>
          <p:cNvSpPr txBox="1">
            <a:spLocks noGrp="1"/>
          </p:cNvSpPr>
          <p:nvPr>
            <p:ph type="sldNum" idx="12"/>
          </p:nvPr>
        </p:nvSpPr>
        <p:spPr>
          <a:xfrm>
            <a:off x="16944916" y="9326434"/>
            <a:ext cx="1097700" cy="786900"/>
          </a:xfrm>
          <a:prstGeom prst="rect">
            <a:avLst/>
          </a:prstGeom>
          <a:noFill/>
          <a:ln>
            <a:noFill/>
          </a:ln>
        </p:spPr>
        <p:txBody>
          <a:bodyPr spcFirstLastPara="1" wrap="square" lIns="137150" tIns="137150" rIns="137150" bIns="137150" anchor="ctr" anchorCtr="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61250" y="3505059"/>
            <a:ext cx="8419200" cy="6198300"/>
          </a:xfrm>
          <a:prstGeom prst="rect">
            <a:avLst/>
          </a:prstGeom>
          <a:noFill/>
          <a:ln>
            <a:noFill/>
          </a:ln>
        </p:spPr>
        <p:txBody>
          <a:bodyPr spcFirstLastPara="1" wrap="square" lIns="91425" tIns="45700" rIns="91425" bIns="45700" anchor="t" anchorCtr="0">
            <a:noAutofit/>
          </a:bodyPr>
          <a:lstStyle>
            <a:lvl1pPr marL="457200" lvl="0" indent="-381000">
              <a:spcBef>
                <a:spcPts val="1500"/>
              </a:spcBef>
              <a:spcAft>
                <a:spcPts val="0"/>
              </a:spcAft>
              <a:buClr>
                <a:srgbClr val="9900FF"/>
              </a:buClr>
              <a:buSzPts val="2400"/>
              <a:buFont typeface="Trebuchet MS"/>
              <a:buChar char="▸"/>
              <a:defRPr sz="2400">
                <a:solidFill>
                  <a:srgbClr val="868686"/>
                </a:solidFill>
              </a:defRPr>
            </a:lvl1pPr>
            <a:lvl2pPr marL="914400" lvl="1" indent="-355600" algn="l">
              <a:lnSpc>
                <a:spcPct val="90000"/>
              </a:lnSpc>
              <a:spcBef>
                <a:spcPts val="1500"/>
              </a:spcBef>
              <a:spcAft>
                <a:spcPts val="0"/>
              </a:spcAft>
              <a:buClr>
                <a:schemeClr val="dk1"/>
              </a:buClr>
              <a:buSzPts val="2000"/>
              <a:buFont typeface="Trebuchet MS"/>
              <a:buChar char="○"/>
              <a:defRPr sz="2000">
                <a:solidFill>
                  <a:srgbClr val="868686"/>
                </a:solidFill>
              </a:defRPr>
            </a:lvl2pPr>
            <a:lvl3pPr marL="1371600" lvl="2" indent="-342900" algn="l">
              <a:lnSpc>
                <a:spcPct val="90000"/>
              </a:lnSpc>
              <a:spcBef>
                <a:spcPts val="1500"/>
              </a:spcBef>
              <a:spcAft>
                <a:spcPts val="0"/>
              </a:spcAft>
              <a:buClr>
                <a:schemeClr val="dk1"/>
              </a:buClr>
              <a:buSzPts val="1800"/>
              <a:buFont typeface="Trebuchet M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738550" y="6351650"/>
            <a:ext cx="7596900" cy="2516400"/>
          </a:xfrm>
          <a:prstGeom prst="rect">
            <a:avLst/>
          </a:prstGeom>
          <a:noFill/>
          <a:ln>
            <a:noFill/>
          </a:ln>
        </p:spPr>
        <p:txBody>
          <a:bodyPr spcFirstLastPara="1" wrap="square" lIns="91425" tIns="45700" rIns="91425" bIns="45700" anchor="t" anchorCtr="0">
            <a:noAutofit/>
          </a:bodyPr>
          <a:lstStyle>
            <a:lvl1pPr marL="457200" lvl="0" indent="-350520">
              <a:spcBef>
                <a:spcPts val="1500"/>
              </a:spcBef>
              <a:spcAft>
                <a:spcPts val="0"/>
              </a:spcAft>
              <a:buClr>
                <a:schemeClr val="lt2"/>
              </a:buClr>
              <a:buSzPts val="1920"/>
              <a:buFont typeface="Noto Sans Symbols"/>
              <a:buChar char="▸"/>
              <a:defRPr sz="2400">
                <a:solidFill>
                  <a:srgbClr val="868686"/>
                </a:solidFill>
              </a:defRPr>
            </a:lvl1pPr>
            <a:lvl2pPr marL="914400" lvl="1" indent="-330200">
              <a:spcBef>
                <a:spcPts val="3000"/>
              </a:spcBef>
              <a:spcAft>
                <a:spcPts val="0"/>
              </a:spcAft>
              <a:buClr>
                <a:schemeClr val="lt2"/>
              </a:buClr>
              <a:buSzPts val="1600"/>
              <a:buFont typeface="Noto Sans Symbols"/>
              <a:buChar char="▸"/>
              <a:defRPr sz="2000">
                <a:solidFill>
                  <a:srgbClr val="868686"/>
                </a:solidFill>
              </a:defRPr>
            </a:lvl2pPr>
            <a:lvl3pPr marL="1371600" lvl="2" indent="-320039" algn="l">
              <a:lnSpc>
                <a:spcPct val="90000"/>
              </a:lnSpc>
              <a:spcBef>
                <a:spcPts val="1500"/>
              </a:spcBef>
              <a:spcAft>
                <a:spcPts val="0"/>
              </a:spcAft>
              <a:buClr>
                <a:schemeClr val="lt2"/>
              </a:buClr>
              <a:buSzPts val="1440"/>
              <a:buFont typeface="Noto Sans Symbol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 name="Google Shape;28;p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31" name="Google Shape;31;p5"/>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1025033" y="8212267"/>
            <a:ext cx="5822385" cy="1307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 name="Google Shape;38;p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7"/>
          <p:cNvSpPr/>
          <p:nvPr/>
        </p:nvSpPr>
        <p:spPr>
          <a:xfrm>
            <a:off x="153472" y="9816562"/>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167"/>
              <a:buFont typeface="Arial"/>
              <a:buNone/>
            </a:pPr>
            <a:r>
              <a:rPr lang="en-US" sz="1167" b="0" i="0" u="none" strike="noStrike" cap="non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3" name="Google Shape;43;p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4" name="Google Shape;44;p8"/>
          <p:cNvSpPr/>
          <p:nvPr/>
        </p:nvSpPr>
        <p:spPr>
          <a:xfrm>
            <a:off x="2" y="9716467"/>
            <a:ext cx="18288001"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dk2"/>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9"/>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p:nvPr/>
        </p:nvSpPr>
        <p:spPr>
          <a:xfrm>
            <a:off x="0" y="9499859"/>
            <a:ext cx="18288001"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54" name="Google Shape;54;p10"/>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pic>
        <p:nvPicPr>
          <p:cNvPr id="12" name="Google Shape;12;p1"/>
          <p:cNvPicPr preferRelativeResize="0"/>
          <p:nvPr/>
        </p:nvPicPr>
        <p:blipFill rotWithShape="1">
          <a:blip r:embed="rId17">
            <a:alphaModFix/>
          </a:blip>
          <a:srcRect/>
          <a:stretch/>
        </p:blipFill>
        <p:spPr>
          <a:xfrm>
            <a:off x="0" y="0"/>
            <a:ext cx="18300493" cy="10287000"/>
          </a:xfrm>
          <a:prstGeom prst="rect">
            <a:avLst/>
          </a:prstGeom>
          <a:noFill/>
          <a:ln>
            <a:noFill/>
          </a:ln>
        </p:spPr>
      </p:pic>
      <p:sp>
        <p:nvSpPr>
          <p:cNvPr id="13" name="Google Shape;13;p1"/>
          <p:cNvSpPr txBox="1">
            <a:spLocks noGrp="1"/>
          </p:cNvSpPr>
          <p:nvPr>
            <p:ph type="title"/>
          </p:nvPr>
        </p:nvSpPr>
        <p:spPr>
          <a:xfrm>
            <a:off x="832906" y="1216221"/>
            <a:ext cx="16622191"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00"/>
              <a:buFont typeface="Trebuchet MS"/>
              <a:buNone/>
              <a:defRPr sz="1800" b="0" i="0" u="none" strike="noStrike" cap="none">
                <a:solidFill>
                  <a:srgbClr val="868686"/>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5" name="Google Shape;15;p1"/>
          <p:cNvSpPr txBox="1"/>
          <p:nvPr/>
        </p:nvSpPr>
        <p:spPr>
          <a:xfrm>
            <a:off x="16914523" y="9934596"/>
            <a:ext cx="535045" cy="2308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fld id="{00000000-1234-1234-1234-123412341234}" type="slidenum">
              <a:rPr lang="en-US" sz="1167" b="0" i="0" u="none" strike="noStrike" cap="none">
                <a:solidFill>
                  <a:schemeClr val="lt1"/>
                </a:solidFill>
                <a:latin typeface="Trebuchet MS"/>
                <a:ea typeface="Trebuchet MS"/>
                <a:cs typeface="Trebuchet MS"/>
                <a:sym typeface="Trebuchet MS"/>
              </a:rPr>
              <a:t>‹#›</a:t>
            </a:fld>
            <a:r>
              <a:rPr lang="en-US" sz="1500" b="0" i="0" u="none" strike="noStrike" cap="none">
                <a:solidFill>
                  <a:schemeClr val="lt1"/>
                </a:solidFill>
                <a:latin typeface="Century Gothic"/>
                <a:ea typeface="Century Gothic"/>
                <a:cs typeface="Century Gothic"/>
                <a:sym typeface="Century Gothic"/>
              </a:rPr>
              <a:t> </a:t>
            </a:r>
            <a:endParaRPr sz="15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01.xml.rels><?xml version="1.0" encoding="UTF-8" standalone="yes"?>
<Relationships xmlns="http://schemas.openxmlformats.org/package/2006/relationships"><Relationship Id="rId8" Type="http://schemas.openxmlformats.org/officeDocument/2006/relationships/hyperlink" Target="https://anaconda.org/rapidsai/" TargetMode="External"/><Relationship Id="rId3" Type="http://schemas.openxmlformats.org/officeDocument/2006/relationships/image" Target="../media/image146.png"/><Relationship Id="rId7" Type="http://schemas.openxmlformats.org/officeDocument/2006/relationships/hyperlink" Target="https://github.com/rapidsai"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hyperlink" Target="https://hub.docker.com/r/rapidsai/rapidsai/" TargetMode="External"/><Relationship Id="rId4" Type="http://schemas.openxmlformats.org/officeDocument/2006/relationships/image" Target="../media/image147.png"/><Relationship Id="rId9" Type="http://schemas.openxmlformats.org/officeDocument/2006/relationships/hyperlink" Target="https://ngc.nvidia.com/registry/nvidia-rapidsai-rapidsai" TargetMode="External"/></Relationships>
</file>

<file path=ppt/slides/_rels/slide10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51.png"/><Relationship Id="rId9" Type="http://schemas.openxmlformats.org/officeDocument/2006/relationships/image" Target="../media/image156.png"/></Relationships>
</file>

<file path=ppt/slides/_rels/slide103.xml.rels><?xml version="1.0" encoding="UTF-8" standalone="yes"?>
<Relationships xmlns="http://schemas.openxmlformats.org/package/2006/relationships"><Relationship Id="rId8" Type="http://schemas.openxmlformats.org/officeDocument/2006/relationships/hyperlink" Target="http://gpuopenanalytics.com/" TargetMode="External"/><Relationship Id="rId3" Type="http://schemas.openxmlformats.org/officeDocument/2006/relationships/image" Target="../media/image115.png"/><Relationship Id="rId7" Type="http://schemas.openxmlformats.org/officeDocument/2006/relationships/hyperlink" Target="https://arrow.apache.org/"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hyperlink" Target="https://dask.org/" TargetMode="External"/><Relationship Id="rId4" Type="http://schemas.openxmlformats.org/officeDocument/2006/relationships/image" Target="../media/image158.png"/><Relationship Id="rId9" Type="http://schemas.openxmlformats.org/officeDocument/2006/relationships/hyperlink" Target="https://rapids.ai/"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mailto:joshuap@nvidia.com" TargetMode="External"/><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image" Target="../media/image159.png"/></Relationships>
</file>

<file path=ppt/slides/_rels/slide11.xml.rels><?xml version="1.0" encoding="UTF-8" standalone="yes"?>
<Relationships xmlns="http://schemas.openxmlformats.org/package/2006/relationships"><Relationship Id="rId3" Type="http://schemas.openxmlformats.org/officeDocument/2006/relationships/hyperlink" Target="https://docs.rapids.ai/notice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crail.incubator.apache.org/blog/2018/08/sql-p1.htm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blog.dask.org/2019/06/27/single-gpu-cupy-benchmark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rapidsai/cusignal/tree/branch-0.13/notebooks"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73.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s://docs.rapids.ai/api/cuxfilter/stable/layouts/Layouts.html"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medium.com/rapids-ai/data-to-dashboard-80681f946180" TargetMode="External"/><Relationship Id="rId5" Type="http://schemas.openxmlformats.org/officeDocument/2006/relationships/hyperlink" Target="https://rapids.ai/start.html" TargetMode="External"/><Relationship Id="rId4" Type="http://schemas.openxmlformats.org/officeDocument/2006/relationships/hyperlink" Target="https://github.com/rapidsai/cuxfilter"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medium.com/rapids-ai/bringing-gpu-support-to-datashader-62a693f2c554" TargetMode="External"/><Relationship Id="rId3" Type="http://schemas.openxmlformats.org/officeDocument/2006/relationships/hyperlink" Target="https://pyviz.org/tools.html" TargetMode="External"/><Relationship Id="rId7" Type="http://schemas.openxmlformats.org/officeDocument/2006/relationships/hyperlink" Target="https://datashader.org/user_guide/Performance.html#Data-object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datashader.org/index.html" TargetMode="External"/><Relationship Id="rId5" Type="http://schemas.openxmlformats.org/officeDocument/2006/relationships/hyperlink" Target="https://plotly.com/" TargetMode="External"/><Relationship Id="rId4" Type="http://schemas.openxmlformats.org/officeDocument/2006/relationships/hyperlink" Target="https://bokeh.org/" TargetMode="External"/><Relationship Id="rId9" Type="http://schemas.openxmlformats.org/officeDocument/2006/relationships/image" Target="../media/image92.png"/></Relationships>
</file>

<file path=ppt/slides/_rels/slide82.xml.rels><?xml version="1.0" encoding="UTF-8" standalone="yes"?>
<Relationships xmlns="http://schemas.openxmlformats.org/package/2006/relationships"><Relationship Id="rId8" Type="http://schemas.openxmlformats.org/officeDocument/2006/relationships/hyperlink" Target="https://medium.com/rapids-ai/plotly-census-viz-dashboard-powered-by-rapids-1503b3506652" TargetMode="External"/><Relationship Id="rId3" Type="http://schemas.openxmlformats.org/officeDocument/2006/relationships/image" Target="../media/image93.png"/><Relationship Id="rId7" Type="http://schemas.openxmlformats.org/officeDocument/2006/relationships/hyperlink" Target="https://github.com/rapidsai/plotly-dash-rapids-census-demo"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medium.com/plotly/plotly-and-nvidia-partner-to-integrate-dash-and-rapids-8a8c53cd7daf" TargetMode="External"/><Relationship Id="rId5" Type="http://schemas.openxmlformats.org/officeDocument/2006/relationships/hyperlink" Target="https://rapids.ai/plotly.html" TargetMode="External"/><Relationship Id="rId4" Type="http://schemas.openxmlformats.org/officeDocument/2006/relationships/hyperlink" Target="https://plotly.com/dash/"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6.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17.png"/><Relationship Id="rId33" Type="http://schemas.openxmlformats.org/officeDocument/2006/relationships/image" Target="../media/image123.png"/><Relationship Id="rId2" Type="http://schemas.openxmlformats.org/officeDocument/2006/relationships/notesSlide" Target="../notesSlides/notesSlide84.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image" Target="../media/image122.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8.pn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113.png"/><Relationship Id="rId27" Type="http://schemas.openxmlformats.org/officeDocument/2006/relationships/image" Target="../media/image117.png"/><Relationship Id="rId30" Type="http://schemas.openxmlformats.org/officeDocument/2006/relationships/image" Target="../media/image120.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8" Type="http://schemas.openxmlformats.org/officeDocument/2006/relationships/hyperlink" Target="https://hub.docker.com/r/rapidsai/rapidsai" TargetMode="External"/><Relationship Id="rId3" Type="http://schemas.openxmlformats.org/officeDocument/2006/relationships/image" Target="../media/image128.png"/><Relationship Id="rId7" Type="http://schemas.openxmlformats.org/officeDocument/2006/relationships/hyperlink" Target="https://groups.google.com/forum/#!forum/rapidsai"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hyperlink" Target="https://stackoverflow.com/tags/rapids" TargetMode="External"/><Relationship Id="rId4" Type="http://schemas.openxmlformats.org/officeDocument/2006/relationships/image" Target="../media/image129.png"/><Relationship Id="rId9" Type="http://schemas.openxmlformats.org/officeDocument/2006/relationships/hyperlink" Target="https://join.slack.com/t/rapids-goai/shared_invite/zt-goyqj8pe-MHHggTGmZwiss2qv3KO33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s://docs.rapids.ai/notices"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8" Type="http://schemas.openxmlformats.org/officeDocument/2006/relationships/hyperlink" Target="https://github.com/rapidsai/notebooks-extended#getting-started-notebooks" TargetMode="External"/><Relationship Id="rId13" Type="http://schemas.openxmlformats.org/officeDocument/2006/relationships/hyperlink" Target="https://stackoverflow.com/tags/rapids" TargetMode="External"/><Relationship Id="rId3" Type="http://schemas.openxmlformats.org/officeDocument/2006/relationships/hyperlink" Target="https://rapids.ai/start.html" TargetMode="External"/><Relationship Id="rId7" Type="http://schemas.openxmlformats.org/officeDocument/2006/relationships/hyperlink" Target="https://github.com/rapidsai" TargetMode="External"/><Relationship Id="rId12" Type="http://schemas.openxmlformats.org/officeDocument/2006/relationships/hyperlink" Target="https://twitter.com/rapidsai"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hyperlink" Target="https://medium.com/rapids-ai" TargetMode="External"/><Relationship Id="rId11" Type="http://schemas.openxmlformats.org/officeDocument/2006/relationships/hyperlink" Target="https://github.com/rapidsai/rapidsai-staging/issues/RAPIDSai@googlegroups.com" TargetMode="External"/><Relationship Id="rId5" Type="http://schemas.openxmlformats.org/officeDocument/2006/relationships/hyperlink" Target="https://www.youtube.com/channel/UCsoi4wfweA3I5FsPgyQnnqw?view_as=subscriber" TargetMode="External"/><Relationship Id="rId10" Type="http://schemas.openxmlformats.org/officeDocument/2006/relationships/hyperlink" Target="https://join.slack.com/t/rapids-goai/shared_invite/enQtMjE0Njg5NDQ1MDQxLTViZWFiYTY5MDA4NWY3OWViODg0YWM1MGQ1NzgzNTQwOWI1YjE3NGFlOTVhYjQzYWQ4YjI4NzljYzhiOGZmMGM" TargetMode="External"/><Relationship Id="rId4" Type="http://schemas.openxmlformats.org/officeDocument/2006/relationships/hyperlink" Target="https://colab.research.google.com/drive/1XTKHiIcvyL5nuldx0HSL_dUa8yopzy_Y#forceEdit=true&amp;offline=true&amp;sandboxMode=true" TargetMode="External"/><Relationship Id="rId9" Type="http://schemas.openxmlformats.org/officeDocument/2006/relationships/hyperlink" Target="https://github.com/rapidsai/notebooks-extended#intermediate-notebooks"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rapids.ai/start.html"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6.xml.rels><?xml version="1.0" encoding="UTF-8" standalone="yes"?>
<Relationships xmlns="http://schemas.openxmlformats.org/package/2006/relationships"><Relationship Id="rId3" Type="http://schemas.openxmlformats.org/officeDocument/2006/relationships/hyperlink" Target="https://docs.rapids.ai/"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docs.rapids.ai/"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hyperlink" Target="https://medium.com/rapids-ai" TargetMode="External"/><Relationship Id="rId5" Type="http://schemas.openxmlformats.org/officeDocument/2006/relationships/hyperlink" Target="https://github.com/rapidsai" TargetMode="External"/><Relationship Id="rId4" Type="http://schemas.openxmlformats.org/officeDocument/2006/relationships/image" Target="../media/image142.png"/></Relationships>
</file>

<file path=ppt/slides/_rels/slide9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github.com/rapids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subTitle" idx="1"/>
          </p:nvPr>
        </p:nvSpPr>
        <p:spPr>
          <a:xfrm>
            <a:off x="1205562" y="8885844"/>
            <a:ext cx="15876876" cy="424732"/>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SzPts val="2000"/>
              <a:buFont typeface="Trebuchet MS"/>
              <a:buNone/>
            </a:pPr>
            <a:r>
              <a:rPr lang="en-US"/>
              <a:t>Joshua Patterson – Senior Director, RAPIDS Engineering</a:t>
            </a:r>
            <a:endParaRPr/>
          </a:p>
          <a:p>
            <a:pPr marL="0" lvl="0" indent="0" algn="r" rtl="0">
              <a:lnSpc>
                <a:spcPct val="90000"/>
              </a:lnSpc>
              <a:spcBef>
                <a:spcPts val="0"/>
              </a:spcBef>
              <a:spcAft>
                <a:spcPts val="0"/>
              </a:spcAft>
              <a:buSzPts val="2000"/>
              <a:buFont typeface="Trebuchet MS"/>
              <a:buNone/>
            </a:pPr>
            <a:endParaRPr/>
          </a:p>
        </p:txBody>
      </p:sp>
      <p:sp>
        <p:nvSpPr>
          <p:cNvPr id="80" name="Google Shape;80;p17"/>
          <p:cNvSpPr txBox="1">
            <a:spLocks noGrp="1"/>
          </p:cNvSpPr>
          <p:nvPr>
            <p:ph type="title"/>
          </p:nvPr>
        </p:nvSpPr>
        <p:spPr>
          <a:xfrm>
            <a:off x="1934869" y="3049686"/>
            <a:ext cx="14418262" cy="1638092"/>
          </a:xfrm>
          <a:prstGeom prst="rect">
            <a:avLst/>
          </a:prstGeom>
          <a:noFill/>
          <a:ln>
            <a:noFill/>
          </a:ln>
        </p:spPr>
        <p:txBody>
          <a:bodyPr spcFirstLastPara="1" wrap="square" lIns="152375" tIns="76150" rIns="152375" bIns="76150" anchor="t" anchorCtr="0">
            <a:noAutofit/>
          </a:bodyPr>
          <a:lstStyle/>
          <a:p>
            <a:pPr marL="0" lvl="0" indent="0" algn="ctr" rtl="0">
              <a:lnSpc>
                <a:spcPct val="90000"/>
              </a:lnSpc>
              <a:spcBef>
                <a:spcPts val="0"/>
              </a:spcBef>
              <a:spcAft>
                <a:spcPts val="0"/>
              </a:spcAft>
              <a:buNone/>
            </a:pPr>
            <a:r>
              <a:rPr lang="en-US"/>
              <a:t>The Platform Inside and Out</a:t>
            </a:r>
            <a:endParaRPr/>
          </a:p>
          <a:p>
            <a:pPr marL="0" lvl="0" indent="0" algn="ctr" rtl="0">
              <a:lnSpc>
                <a:spcPct val="90000"/>
              </a:lnSpc>
              <a:spcBef>
                <a:spcPts val="0"/>
              </a:spcBef>
              <a:spcAft>
                <a:spcPts val="0"/>
              </a:spcAft>
              <a:buNone/>
            </a:pPr>
            <a:r>
              <a:rPr lang="en-US"/>
              <a:t>Release 0.15</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27"/>
          <p:cNvSpPr txBox="1">
            <a:spLocks noGrp="1"/>
          </p:cNvSpPr>
          <p:nvPr>
            <p:ph type="title"/>
          </p:nvPr>
        </p:nvSpPr>
        <p:spPr>
          <a:xfrm>
            <a:off x="3106785" y="3998553"/>
            <a:ext cx="12074400" cy="228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0.15 Release Summary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grpSp>
        <p:nvGrpSpPr>
          <p:cNvPr id="2103" name="Google Shape;2103;p117"/>
          <p:cNvGrpSpPr/>
          <p:nvPr/>
        </p:nvGrpSpPr>
        <p:grpSpPr>
          <a:xfrm>
            <a:off x="9638598" y="4156637"/>
            <a:ext cx="6826342" cy="3615625"/>
            <a:chOff x="9638598" y="4156637"/>
            <a:chExt cx="6826342" cy="3615625"/>
          </a:xfrm>
        </p:grpSpPr>
        <p:pic>
          <p:nvPicPr>
            <p:cNvPr id="2104" name="Google Shape;2104;p117"/>
            <p:cNvPicPr preferRelativeResize="0"/>
            <p:nvPr/>
          </p:nvPicPr>
          <p:blipFill rotWithShape="1">
            <a:blip r:embed="rId3">
              <a:alphaModFix/>
            </a:blip>
            <a:srcRect t="1468" r="11359"/>
            <a:stretch/>
          </p:blipFill>
          <p:spPr>
            <a:xfrm>
              <a:off x="9638598" y="4156637"/>
              <a:ext cx="6826342" cy="3615625"/>
            </a:xfrm>
            <a:prstGeom prst="rect">
              <a:avLst/>
            </a:prstGeom>
            <a:noFill/>
            <a:ln>
              <a:noFill/>
            </a:ln>
          </p:spPr>
        </p:pic>
        <p:sp>
          <p:nvSpPr>
            <p:cNvPr id="2105" name="Google Shape;2105;p117"/>
            <p:cNvSpPr/>
            <p:nvPr/>
          </p:nvSpPr>
          <p:spPr>
            <a:xfrm>
              <a:off x="11557393"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06" name="Google Shape;2106;p117"/>
            <p:cNvSpPr/>
            <p:nvPr/>
          </p:nvSpPr>
          <p:spPr>
            <a:xfrm>
              <a:off x="13408605"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07" name="Google Shape;2107;p117"/>
            <p:cNvSpPr/>
            <p:nvPr/>
          </p:nvSpPr>
          <p:spPr>
            <a:xfrm>
              <a:off x="15264298"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pic>
        <p:nvPicPr>
          <p:cNvPr id="2108" name="Google Shape;2108;p117"/>
          <p:cNvPicPr preferRelativeResize="0"/>
          <p:nvPr/>
        </p:nvPicPr>
        <p:blipFill rotWithShape="1">
          <a:blip r:embed="rId4">
            <a:alphaModFix/>
          </a:blip>
          <a:srcRect l="1617" r="1530"/>
          <a:stretch/>
        </p:blipFill>
        <p:spPr>
          <a:xfrm>
            <a:off x="1580633" y="3543299"/>
            <a:ext cx="6954841" cy="4711617"/>
          </a:xfrm>
          <a:prstGeom prst="rect">
            <a:avLst/>
          </a:prstGeom>
          <a:noFill/>
          <a:ln>
            <a:noFill/>
          </a:ln>
        </p:spPr>
      </p:pic>
      <p:sp>
        <p:nvSpPr>
          <p:cNvPr id="2109" name="Google Shape;2109;p117"/>
          <p:cNvSpPr/>
          <p:nvPr/>
        </p:nvSpPr>
        <p:spPr>
          <a:xfrm>
            <a:off x="9672918" y="5877541"/>
            <a:ext cx="1917503" cy="16304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10" name="Google Shape;2110;p117"/>
          <p:cNvSpPr/>
          <p:nvPr/>
        </p:nvSpPr>
        <p:spPr>
          <a:xfrm>
            <a:off x="1823060" y="4593022"/>
            <a:ext cx="6470708" cy="933494"/>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11" name="Google Shape;2111;p11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Notebooks Contrib</a:t>
            </a:r>
            <a:endParaRPr/>
          </a:p>
        </p:txBody>
      </p:sp>
      <p:sp>
        <p:nvSpPr>
          <p:cNvPr id="2112" name="Google Shape;2112;p117"/>
          <p:cNvSpPr txBox="1">
            <a:spLocks noGrp="1"/>
          </p:cNvSpPr>
          <p:nvPr>
            <p:ph type="body" idx="1"/>
          </p:nvPr>
        </p:nvSpPr>
        <p:spPr>
          <a:xfrm>
            <a:off x="830580" y="8821027"/>
            <a:ext cx="16581120" cy="77490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Notebooks Contrib Repo has tutorials and examples, and various E2E demos.  </a:t>
            </a:r>
            <a:br>
              <a:rPr lang="en-US"/>
            </a:br>
            <a:r>
              <a:rPr lang="en-US"/>
              <a:t>RAPIDS Youtube channel has explanations, code walkthroughs and use cases.</a:t>
            </a:r>
            <a:endParaRPr/>
          </a:p>
        </p:txBody>
      </p:sp>
      <p:sp>
        <p:nvSpPr>
          <p:cNvPr id="2113" name="Google Shape;2113;p117"/>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14" name="Google Shape;2114;p117"/>
          <p:cNvSpPr/>
          <p:nvPr/>
        </p:nvSpPr>
        <p:spPr>
          <a:xfrm>
            <a:off x="9425941"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15" name="Google Shape;2115;p117"/>
          <p:cNvSpPr/>
          <p:nvPr/>
        </p:nvSpPr>
        <p:spPr>
          <a:xfrm>
            <a:off x="13443284" y="5877540"/>
            <a:ext cx="1852863" cy="1630399"/>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118"/>
          <p:cNvPicPr preferRelativeResize="0"/>
          <p:nvPr/>
        </p:nvPicPr>
        <p:blipFill rotWithShape="1">
          <a:blip r:embed="rId3">
            <a:alphaModFix/>
          </a:blip>
          <a:srcRect/>
          <a:stretch/>
        </p:blipFill>
        <p:spPr>
          <a:xfrm>
            <a:off x="10851793" y="3761337"/>
            <a:ext cx="1718678" cy="1718678"/>
          </a:xfrm>
          <a:prstGeom prst="rect">
            <a:avLst/>
          </a:prstGeom>
          <a:noFill/>
          <a:ln>
            <a:noFill/>
          </a:ln>
        </p:spPr>
      </p:pic>
      <p:pic>
        <p:nvPicPr>
          <p:cNvPr id="2122" name="Google Shape;2122;p118"/>
          <p:cNvPicPr preferRelativeResize="0"/>
          <p:nvPr/>
        </p:nvPicPr>
        <p:blipFill rotWithShape="1">
          <a:blip r:embed="rId4">
            <a:alphaModFix/>
          </a:blip>
          <a:srcRect/>
          <a:stretch/>
        </p:blipFill>
        <p:spPr>
          <a:xfrm>
            <a:off x="14496766" y="3406076"/>
            <a:ext cx="2404522" cy="2404522"/>
          </a:xfrm>
          <a:prstGeom prst="rect">
            <a:avLst/>
          </a:prstGeom>
          <a:noFill/>
          <a:ln>
            <a:noFill/>
          </a:ln>
        </p:spPr>
      </p:pic>
      <p:pic>
        <p:nvPicPr>
          <p:cNvPr id="2123" name="Google Shape;2123;p118"/>
          <p:cNvPicPr preferRelativeResize="0"/>
          <p:nvPr/>
        </p:nvPicPr>
        <p:blipFill rotWithShape="1">
          <a:blip r:embed="rId5">
            <a:alphaModFix/>
          </a:blip>
          <a:srcRect/>
          <a:stretch/>
        </p:blipFill>
        <p:spPr>
          <a:xfrm>
            <a:off x="6419650" y="3822639"/>
            <a:ext cx="1804256" cy="1804256"/>
          </a:xfrm>
          <a:prstGeom prst="rect">
            <a:avLst/>
          </a:prstGeom>
          <a:noFill/>
          <a:ln>
            <a:noFill/>
          </a:ln>
        </p:spPr>
      </p:pic>
      <p:pic>
        <p:nvPicPr>
          <p:cNvPr id="2124" name="Google Shape;2124;p118"/>
          <p:cNvPicPr preferRelativeResize="0"/>
          <p:nvPr/>
        </p:nvPicPr>
        <p:blipFill rotWithShape="1">
          <a:blip r:embed="rId6">
            <a:alphaModFix/>
          </a:blip>
          <a:srcRect/>
          <a:stretch/>
        </p:blipFill>
        <p:spPr>
          <a:xfrm>
            <a:off x="1924774" y="3821191"/>
            <a:ext cx="1830528" cy="1805598"/>
          </a:xfrm>
          <a:prstGeom prst="rect">
            <a:avLst/>
          </a:prstGeom>
          <a:noFill/>
          <a:ln>
            <a:noFill/>
          </a:ln>
        </p:spPr>
      </p:pic>
      <p:sp>
        <p:nvSpPr>
          <p:cNvPr id="2125" name="Google Shape;2125;p118"/>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GITHUB</a:t>
            </a:r>
            <a:endParaRPr/>
          </a:p>
        </p:txBody>
      </p:sp>
      <p:sp>
        <p:nvSpPr>
          <p:cNvPr id="2126" name="Google Shape;2126;p118"/>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a:t>
            </a:r>
            <a:endParaRPr/>
          </a:p>
        </p:txBody>
      </p:sp>
      <p:sp>
        <p:nvSpPr>
          <p:cNvPr id="2127" name="Google Shape;2127;p118"/>
          <p:cNvSpPr/>
          <p:nvPr/>
        </p:nvSpPr>
        <p:spPr>
          <a:xfrm>
            <a:off x="570289"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https://github.com/rapidsai</a:t>
            </a:r>
            <a:endParaRPr sz="1800" b="0" i="0" strike="noStrike" cap="none">
              <a:solidFill>
                <a:schemeClr val="accent4"/>
              </a:solidFill>
              <a:latin typeface="Trebuchet MS"/>
              <a:ea typeface="Trebuchet MS"/>
              <a:cs typeface="Trebuchet MS"/>
              <a:sym typeface="Trebuchet MS"/>
            </a:endParaRPr>
          </a:p>
        </p:txBody>
      </p:sp>
      <p:sp>
        <p:nvSpPr>
          <p:cNvPr id="2128" name="Google Shape;2128;p118"/>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ANACONDA</a:t>
            </a:r>
            <a:endParaRPr/>
          </a:p>
        </p:txBody>
      </p:sp>
      <p:sp>
        <p:nvSpPr>
          <p:cNvPr id="2129" name="Google Shape;2129;p118"/>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NGC</a:t>
            </a:r>
            <a:endParaRPr/>
          </a:p>
        </p:txBody>
      </p:sp>
      <p:sp>
        <p:nvSpPr>
          <p:cNvPr id="2130" name="Google Shape;2130;p118"/>
          <p:cNvSpPr/>
          <p:nvPr/>
        </p:nvSpPr>
        <p:spPr>
          <a:xfrm>
            <a:off x="5117012"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https://anaconda.org/rapidsai/</a:t>
            </a:r>
            <a:endParaRPr sz="1800" b="0" i="0" strike="noStrike" cap="none">
              <a:solidFill>
                <a:schemeClr val="accent4"/>
              </a:solidFill>
              <a:latin typeface="Trebuchet MS"/>
              <a:ea typeface="Trebuchet MS"/>
              <a:cs typeface="Trebuchet MS"/>
              <a:sym typeface="Trebuchet MS"/>
            </a:endParaRPr>
          </a:p>
        </p:txBody>
      </p:sp>
      <p:sp>
        <p:nvSpPr>
          <p:cNvPr id="2131" name="Google Shape;2131;p118"/>
          <p:cNvSpPr/>
          <p:nvPr/>
        </p:nvSpPr>
        <p:spPr>
          <a:xfrm>
            <a:off x="9773264" y="7438404"/>
            <a:ext cx="38177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https://ngc.nvidia.com/registry/nvidia-rapidsai-rapidsai</a:t>
            </a:r>
            <a:endParaRPr sz="1800" b="0" i="0" strike="noStrike" cap="none">
              <a:solidFill>
                <a:schemeClr val="accent4"/>
              </a:solidFill>
              <a:latin typeface="Trebuchet MS"/>
              <a:ea typeface="Trebuchet MS"/>
              <a:cs typeface="Trebuchet MS"/>
              <a:sym typeface="Trebuchet MS"/>
            </a:endParaRPr>
          </a:p>
        </p:txBody>
      </p:sp>
      <p:sp>
        <p:nvSpPr>
          <p:cNvPr id="2132" name="Google Shape;2132;p118"/>
          <p:cNvSpPr/>
          <p:nvPr/>
        </p:nvSpPr>
        <p:spPr>
          <a:xfrm>
            <a:off x="14094059" y="7438404"/>
            <a:ext cx="3190406"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https://hub.docker.com/r/rapidsai/rapidsai/</a:t>
            </a:r>
            <a:endParaRPr sz="1800" b="0" i="0" strike="noStrike" cap="none">
              <a:solidFill>
                <a:schemeClr val="accent4"/>
              </a:solidFill>
              <a:latin typeface="Trebuchet MS"/>
              <a:ea typeface="Trebuchet MS"/>
              <a:cs typeface="Trebuchet MS"/>
              <a:sym typeface="Trebuchet MS"/>
            </a:endParaRPr>
          </a:p>
        </p:txBody>
      </p:sp>
      <p:sp>
        <p:nvSpPr>
          <p:cNvPr id="2133" name="Google Shape;2133;p11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2134" name="Google Shape;2134;p11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pic>
        <p:nvPicPr>
          <p:cNvPr id="2139" name="Google Shape;2139;p119"/>
          <p:cNvPicPr preferRelativeResize="0"/>
          <p:nvPr/>
        </p:nvPicPr>
        <p:blipFill rotWithShape="1">
          <a:blip r:embed="rId3">
            <a:alphaModFix/>
          </a:blip>
          <a:srcRect/>
          <a:stretch/>
        </p:blipFill>
        <p:spPr>
          <a:xfrm>
            <a:off x="9409913" y="6402917"/>
            <a:ext cx="3319658" cy="847196"/>
          </a:xfrm>
          <a:prstGeom prst="rect">
            <a:avLst/>
          </a:prstGeom>
          <a:noFill/>
          <a:ln>
            <a:noFill/>
          </a:ln>
        </p:spPr>
      </p:pic>
      <p:pic>
        <p:nvPicPr>
          <p:cNvPr id="2140" name="Google Shape;2140;p119"/>
          <p:cNvPicPr preferRelativeResize="0"/>
          <p:nvPr/>
        </p:nvPicPr>
        <p:blipFill rotWithShape="1">
          <a:blip r:embed="rId4">
            <a:alphaModFix/>
          </a:blip>
          <a:srcRect/>
          <a:stretch/>
        </p:blipFill>
        <p:spPr>
          <a:xfrm>
            <a:off x="6736621" y="4254476"/>
            <a:ext cx="1677396" cy="484774"/>
          </a:xfrm>
          <a:prstGeom prst="rect">
            <a:avLst/>
          </a:prstGeom>
          <a:noFill/>
          <a:ln>
            <a:noFill/>
          </a:ln>
        </p:spPr>
      </p:pic>
      <p:pic>
        <p:nvPicPr>
          <p:cNvPr id="2141" name="Google Shape;2141;p119"/>
          <p:cNvPicPr preferRelativeResize="0"/>
          <p:nvPr/>
        </p:nvPicPr>
        <p:blipFill rotWithShape="1">
          <a:blip r:embed="rId5">
            <a:alphaModFix/>
          </a:blip>
          <a:srcRect/>
          <a:stretch/>
        </p:blipFill>
        <p:spPr>
          <a:xfrm>
            <a:off x="13454584" y="5836647"/>
            <a:ext cx="1266335" cy="1266344"/>
          </a:xfrm>
          <a:prstGeom prst="rect">
            <a:avLst/>
          </a:prstGeom>
          <a:noFill/>
          <a:ln>
            <a:noFill/>
          </a:ln>
        </p:spPr>
      </p:pic>
      <p:sp>
        <p:nvSpPr>
          <p:cNvPr id="2142" name="Google Shape;2142;p119"/>
          <p:cNvSpPr txBox="1"/>
          <p:nvPr/>
        </p:nvSpPr>
        <p:spPr>
          <a:xfrm>
            <a:off x="3396978" y="8356012"/>
            <a:ext cx="11494043" cy="1795500"/>
          </a:xfrm>
          <a:prstGeom prst="rect">
            <a:avLst/>
          </a:prstGeom>
          <a:no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sz="2000" b="0" i="0" u="none" strike="noStrike" cap="none">
              <a:solidFill>
                <a:schemeClr val="accent4"/>
              </a:solidFill>
              <a:latin typeface="Trebuchet MS"/>
              <a:ea typeface="Trebuchet MS"/>
              <a:cs typeface="Trebuchet MS"/>
              <a:sym typeface="Trebuchet MS"/>
            </a:endParaRPr>
          </a:p>
          <a:p>
            <a:pPr marL="1238275" marR="0" lvl="1" indent="-306923" algn="l" rtl="0">
              <a:lnSpc>
                <a:spcPct val="10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grpSp>
        <p:nvGrpSpPr>
          <p:cNvPr id="2143" name="Google Shape;2143;p119"/>
          <p:cNvGrpSpPr/>
          <p:nvPr/>
        </p:nvGrpSpPr>
        <p:grpSpPr>
          <a:xfrm>
            <a:off x="6472932" y="6379025"/>
            <a:ext cx="2516521" cy="705306"/>
            <a:chOff x="1333174" y="3019940"/>
            <a:chExt cx="2847389" cy="798039"/>
          </a:xfrm>
        </p:grpSpPr>
        <p:pic>
          <p:nvPicPr>
            <p:cNvPr id="2144" name="Google Shape;2144;p119"/>
            <p:cNvPicPr preferRelativeResize="0"/>
            <p:nvPr/>
          </p:nvPicPr>
          <p:blipFill rotWithShape="1">
            <a:blip r:embed="rId6">
              <a:alphaModFix/>
            </a:blip>
            <a:srcRect/>
            <a:stretch/>
          </p:blipFill>
          <p:spPr>
            <a:xfrm>
              <a:off x="1333174" y="3019940"/>
              <a:ext cx="798011" cy="798039"/>
            </a:xfrm>
            <a:prstGeom prst="rect">
              <a:avLst/>
            </a:prstGeom>
            <a:noFill/>
            <a:ln>
              <a:noFill/>
            </a:ln>
          </p:spPr>
        </p:pic>
        <p:sp>
          <p:nvSpPr>
            <p:cNvPr id="2145" name="Google Shape;2145;p119"/>
            <p:cNvSpPr txBox="1"/>
            <p:nvPr/>
          </p:nvSpPr>
          <p:spPr>
            <a:xfrm>
              <a:off x="2179263" y="3114173"/>
              <a:ext cx="2001300" cy="54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4486F7"/>
                  </a:solidFill>
                  <a:latin typeface="Trebuchet MS"/>
                  <a:ea typeface="Trebuchet MS"/>
                  <a:cs typeface="Trebuchet MS"/>
                  <a:sym typeface="Trebuchet MS"/>
                </a:rPr>
                <a:t>Cloud </a:t>
              </a:r>
              <a:br>
                <a:rPr lang="en-US" sz="2000" b="1" i="0" u="none" strike="noStrike" cap="none">
                  <a:solidFill>
                    <a:srgbClr val="4486F7"/>
                  </a:solidFill>
                  <a:latin typeface="Trebuchet MS"/>
                  <a:ea typeface="Trebuchet MS"/>
                  <a:cs typeface="Trebuchet MS"/>
                  <a:sym typeface="Trebuchet MS"/>
                </a:rPr>
              </a:br>
              <a:r>
                <a:rPr lang="en-US" sz="2000" b="1" i="0" u="none" strike="noStrike" cap="none">
                  <a:solidFill>
                    <a:srgbClr val="4486F7"/>
                  </a:solidFill>
                  <a:latin typeface="Trebuchet MS"/>
                  <a:ea typeface="Trebuchet MS"/>
                  <a:cs typeface="Trebuchet MS"/>
                  <a:sym typeface="Trebuchet MS"/>
                </a:rPr>
                <a:t>Dataproc</a:t>
              </a:r>
              <a:endParaRPr sz="2000" b="1" i="0" u="none" strike="noStrike" cap="none">
                <a:solidFill>
                  <a:srgbClr val="4486F7"/>
                </a:solidFill>
                <a:latin typeface="Trebuchet MS"/>
                <a:ea typeface="Trebuchet MS"/>
                <a:cs typeface="Trebuchet MS"/>
                <a:sym typeface="Trebuchet MS"/>
              </a:endParaRPr>
            </a:p>
          </p:txBody>
        </p:sp>
      </p:grpSp>
      <p:grpSp>
        <p:nvGrpSpPr>
          <p:cNvPr id="2146" name="Google Shape;2146;p119"/>
          <p:cNvGrpSpPr/>
          <p:nvPr/>
        </p:nvGrpSpPr>
        <p:grpSpPr>
          <a:xfrm>
            <a:off x="9873985" y="4054620"/>
            <a:ext cx="2807060" cy="718348"/>
            <a:chOff x="8095006" y="3166254"/>
            <a:chExt cx="2644139" cy="676655"/>
          </a:xfrm>
        </p:grpSpPr>
        <p:pic>
          <p:nvPicPr>
            <p:cNvPr id="2147" name="Google Shape;2147;p119"/>
            <p:cNvPicPr preferRelativeResize="0"/>
            <p:nvPr/>
          </p:nvPicPr>
          <p:blipFill rotWithShape="1">
            <a:blip r:embed="rId7">
              <a:alphaModFix/>
            </a:blip>
            <a:srcRect/>
            <a:stretch/>
          </p:blipFill>
          <p:spPr>
            <a:xfrm>
              <a:off x="8095006" y="3166254"/>
              <a:ext cx="676652" cy="676655"/>
            </a:xfrm>
            <a:prstGeom prst="rect">
              <a:avLst/>
            </a:prstGeom>
            <a:noFill/>
            <a:ln>
              <a:noFill/>
            </a:ln>
          </p:spPr>
        </p:pic>
        <p:sp>
          <p:nvSpPr>
            <p:cNvPr id="2148" name="Google Shape;2148;p119"/>
            <p:cNvSpPr txBox="1"/>
            <p:nvPr/>
          </p:nvSpPr>
          <p:spPr>
            <a:xfrm>
              <a:off x="8771658" y="3299345"/>
              <a:ext cx="1967488" cy="48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82D1"/>
                  </a:solidFill>
                  <a:latin typeface="Trebuchet MS"/>
                  <a:ea typeface="Trebuchet MS"/>
                  <a:cs typeface="Trebuchet MS"/>
                  <a:sym typeface="Trebuchet MS"/>
                </a:rPr>
                <a:t>Azure Machine Learning</a:t>
              </a:r>
              <a:endParaRPr sz="2000" b="0" i="0" u="none" strike="noStrike" cap="none">
                <a:solidFill>
                  <a:srgbClr val="0082D1"/>
                </a:solidFill>
                <a:latin typeface="Trebuchet MS"/>
                <a:ea typeface="Trebuchet MS"/>
                <a:cs typeface="Trebuchet MS"/>
                <a:sym typeface="Trebuchet MS"/>
              </a:endParaRPr>
            </a:p>
          </p:txBody>
        </p:sp>
      </p:grpSp>
      <p:pic>
        <p:nvPicPr>
          <p:cNvPr id="2149" name="Google Shape;2149;p119"/>
          <p:cNvPicPr preferRelativeResize="0"/>
          <p:nvPr/>
        </p:nvPicPr>
        <p:blipFill rotWithShape="1">
          <a:blip r:embed="rId8">
            <a:alphaModFix/>
          </a:blip>
          <a:srcRect l="12507" t="35866" r="12909" b="39787"/>
          <a:stretch/>
        </p:blipFill>
        <p:spPr>
          <a:xfrm>
            <a:off x="13454584" y="4158466"/>
            <a:ext cx="2690772" cy="702550"/>
          </a:xfrm>
          <a:prstGeom prst="rect">
            <a:avLst/>
          </a:prstGeom>
          <a:noFill/>
          <a:ln>
            <a:noFill/>
          </a:ln>
        </p:spPr>
      </p:pic>
      <p:pic>
        <p:nvPicPr>
          <p:cNvPr id="2150" name="Google Shape;2150;p119"/>
          <p:cNvPicPr preferRelativeResize="0"/>
          <p:nvPr/>
        </p:nvPicPr>
        <p:blipFill rotWithShape="1">
          <a:blip r:embed="rId9">
            <a:alphaModFix/>
          </a:blip>
          <a:srcRect/>
          <a:stretch/>
        </p:blipFill>
        <p:spPr>
          <a:xfrm>
            <a:off x="3127779" y="6306514"/>
            <a:ext cx="1984718" cy="678130"/>
          </a:xfrm>
          <a:prstGeom prst="rect">
            <a:avLst/>
          </a:prstGeom>
          <a:noFill/>
          <a:ln>
            <a:noFill/>
          </a:ln>
        </p:spPr>
      </p:pic>
      <p:pic>
        <p:nvPicPr>
          <p:cNvPr id="2151" name="Google Shape;2151;p119"/>
          <p:cNvPicPr preferRelativeResize="0"/>
          <p:nvPr/>
        </p:nvPicPr>
        <p:blipFill rotWithShape="1">
          <a:blip r:embed="rId10">
            <a:alphaModFix/>
          </a:blip>
          <a:srcRect/>
          <a:stretch/>
        </p:blipFill>
        <p:spPr>
          <a:xfrm>
            <a:off x="2227086" y="4314908"/>
            <a:ext cx="3131980" cy="622718"/>
          </a:xfrm>
          <a:prstGeom prst="rect">
            <a:avLst/>
          </a:prstGeom>
          <a:noFill/>
          <a:ln>
            <a:noFill/>
          </a:ln>
        </p:spPr>
      </p:pic>
      <p:sp>
        <p:nvSpPr>
          <p:cNvPr id="2152" name="Google Shape;2152;p11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Deploy RAPIDS Everywhere</a:t>
            </a:r>
            <a:endParaRPr/>
          </a:p>
        </p:txBody>
      </p:sp>
      <p:sp>
        <p:nvSpPr>
          <p:cNvPr id="2153" name="Google Shape;2153;p11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Focused on Robust Functionality, Deployment, and User Experience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pic>
        <p:nvPicPr>
          <p:cNvPr id="2158" name="Google Shape;2158;p120"/>
          <p:cNvPicPr preferRelativeResize="0"/>
          <p:nvPr/>
        </p:nvPicPr>
        <p:blipFill rotWithShape="1">
          <a:blip r:embed="rId3">
            <a:alphaModFix/>
          </a:blip>
          <a:srcRect l="59435" r="2902" b="2324"/>
          <a:stretch/>
        </p:blipFill>
        <p:spPr>
          <a:xfrm>
            <a:off x="2006837" y="4044769"/>
            <a:ext cx="1384162" cy="1312091"/>
          </a:xfrm>
          <a:prstGeom prst="rect">
            <a:avLst/>
          </a:prstGeom>
          <a:noFill/>
          <a:ln>
            <a:noFill/>
          </a:ln>
        </p:spPr>
      </p:pic>
      <p:pic>
        <p:nvPicPr>
          <p:cNvPr id="2159" name="Google Shape;2159;p120"/>
          <p:cNvPicPr preferRelativeResize="0"/>
          <p:nvPr/>
        </p:nvPicPr>
        <p:blipFill rotWithShape="1">
          <a:blip r:embed="rId4">
            <a:alphaModFix/>
          </a:blip>
          <a:srcRect/>
          <a:stretch/>
        </p:blipFill>
        <p:spPr>
          <a:xfrm>
            <a:off x="14500641" y="3687626"/>
            <a:ext cx="1785014" cy="1785014"/>
          </a:xfrm>
          <a:prstGeom prst="rect">
            <a:avLst/>
          </a:prstGeom>
          <a:noFill/>
          <a:ln>
            <a:noFill/>
          </a:ln>
        </p:spPr>
      </p:pic>
      <p:pic>
        <p:nvPicPr>
          <p:cNvPr id="2160" name="Google Shape;2160;p120"/>
          <p:cNvPicPr preferRelativeResize="0"/>
          <p:nvPr/>
        </p:nvPicPr>
        <p:blipFill rotWithShape="1">
          <a:blip r:embed="rId5">
            <a:alphaModFix/>
          </a:blip>
          <a:srcRect l="4912" r="7019"/>
          <a:stretch/>
        </p:blipFill>
        <p:spPr>
          <a:xfrm>
            <a:off x="5748231" y="4142526"/>
            <a:ext cx="2713132" cy="1170922"/>
          </a:xfrm>
          <a:prstGeom prst="rect">
            <a:avLst/>
          </a:prstGeom>
          <a:noFill/>
          <a:ln>
            <a:noFill/>
          </a:ln>
        </p:spPr>
      </p:pic>
      <p:pic>
        <p:nvPicPr>
          <p:cNvPr id="2161" name="Google Shape;2161;p120"/>
          <p:cNvPicPr preferRelativeResize="0"/>
          <p:nvPr/>
        </p:nvPicPr>
        <p:blipFill rotWithShape="1">
          <a:blip r:embed="rId6">
            <a:alphaModFix/>
          </a:blip>
          <a:srcRect/>
          <a:stretch/>
        </p:blipFill>
        <p:spPr>
          <a:xfrm>
            <a:off x="9949198" y="4137887"/>
            <a:ext cx="2818486" cy="1139386"/>
          </a:xfrm>
          <a:prstGeom prst="rect">
            <a:avLst/>
          </a:prstGeom>
          <a:noFill/>
          <a:ln>
            <a:noFill/>
          </a:ln>
        </p:spPr>
      </p:pic>
      <p:sp>
        <p:nvSpPr>
          <p:cNvPr id="2162" name="Google Shape;2162;p120"/>
          <p:cNvSpPr txBox="1"/>
          <p:nvPr/>
        </p:nvSpPr>
        <p:spPr>
          <a:xfrm>
            <a:off x="0" y="8761871"/>
            <a:ext cx="18288001" cy="5693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Integrations, feedback, documentation support, pull requests, new issues, or code donations welcomed!</a:t>
            </a:r>
            <a:endParaRPr sz="3200" b="0" i="0" u="none" strike="noStrike" cap="none">
              <a:solidFill>
                <a:schemeClr val="accent4"/>
              </a:solidFill>
              <a:latin typeface="Trebuchet MS"/>
              <a:ea typeface="Trebuchet MS"/>
              <a:cs typeface="Trebuchet MS"/>
              <a:sym typeface="Trebuchet MS"/>
            </a:endParaRPr>
          </a:p>
        </p:txBody>
      </p:sp>
      <p:sp>
        <p:nvSpPr>
          <p:cNvPr id="2163" name="Google Shape;2163;p120"/>
          <p:cNvSpPr txBox="1"/>
          <p:nvPr/>
        </p:nvSpPr>
        <p:spPr>
          <a:xfrm>
            <a:off x="-14060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APACHE ARROW</a:t>
            </a:r>
            <a:endParaRPr/>
          </a:p>
        </p:txBody>
      </p:sp>
      <p:sp>
        <p:nvSpPr>
          <p:cNvPr id="2164" name="Google Shape;2164;p120"/>
          <p:cNvSpPr txBox="1"/>
          <p:nvPr/>
        </p:nvSpPr>
        <p:spPr>
          <a:xfrm>
            <a:off x="12676451" y="6368152"/>
            <a:ext cx="5433392" cy="126188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GPU OPEN ANALYTICS INITIATIVE</a:t>
            </a:r>
            <a:endParaRPr/>
          </a:p>
        </p:txBody>
      </p:sp>
      <p:sp>
        <p:nvSpPr>
          <p:cNvPr id="2165" name="Google Shape;2165;p120"/>
          <p:cNvSpPr/>
          <p:nvPr/>
        </p:nvSpPr>
        <p:spPr>
          <a:xfrm>
            <a:off x="306234"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https://arrow.apache.org/</a:t>
            </a:r>
            <a:endParaRPr sz="2400" b="0" i="0" strike="noStrike" cap="none">
              <a:solidFill>
                <a:schemeClr val="accent4"/>
              </a:solidFill>
              <a:latin typeface="Trebuchet MS"/>
              <a:ea typeface="Trebuchet MS"/>
              <a:cs typeface="Trebuchet MS"/>
              <a:sym typeface="Trebuchet MS"/>
            </a:endParaRPr>
          </a:p>
        </p:txBody>
      </p:sp>
      <p:sp>
        <p:nvSpPr>
          <p:cNvPr id="2166" name="Google Shape;2166;p120"/>
          <p:cNvSpPr/>
          <p:nvPr/>
        </p:nvSpPr>
        <p:spPr>
          <a:xfrm>
            <a:off x="984839" y="7782080"/>
            <a:ext cx="31824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@ApacheArrow</a:t>
            </a:r>
            <a:endParaRPr sz="1800" b="0" i="0" u="none" strike="noStrike" cap="none">
              <a:solidFill>
                <a:schemeClr val="accent4"/>
              </a:solidFill>
              <a:latin typeface="Trebuchet MS"/>
              <a:ea typeface="Trebuchet MS"/>
              <a:cs typeface="Trebuchet MS"/>
              <a:sym typeface="Trebuchet MS"/>
            </a:endParaRPr>
          </a:p>
        </p:txBody>
      </p:sp>
      <p:sp>
        <p:nvSpPr>
          <p:cNvPr id="2167" name="Google Shape;2167;p120"/>
          <p:cNvSpPr/>
          <p:nvPr/>
        </p:nvSpPr>
        <p:spPr>
          <a:xfrm>
            <a:off x="12792008" y="7422752"/>
            <a:ext cx="5202300" cy="615600"/>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http://gpuopenanalytics.com/</a:t>
            </a:r>
            <a:endParaRPr sz="2400" b="0" i="0" strike="noStrike" cap="none">
              <a:solidFill>
                <a:schemeClr val="accent4"/>
              </a:solidFill>
              <a:latin typeface="Trebuchet MS"/>
              <a:ea typeface="Trebuchet MS"/>
              <a:cs typeface="Trebuchet MS"/>
              <a:sym typeface="Trebuchet MS"/>
            </a:endParaRPr>
          </a:p>
        </p:txBody>
      </p:sp>
      <p:sp>
        <p:nvSpPr>
          <p:cNvPr id="2168" name="Google Shape;2168;p120"/>
          <p:cNvSpPr/>
          <p:nvPr/>
        </p:nvSpPr>
        <p:spPr>
          <a:xfrm>
            <a:off x="14293488" y="7766017"/>
            <a:ext cx="21993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@GPUOAI</a:t>
            </a:r>
            <a:endParaRPr sz="2400" b="0" i="0" u="none" strike="noStrike" cap="none">
              <a:solidFill>
                <a:schemeClr val="accent4"/>
              </a:solidFill>
              <a:latin typeface="Trebuchet MS"/>
              <a:ea typeface="Trebuchet MS"/>
              <a:cs typeface="Trebuchet MS"/>
              <a:sym typeface="Trebuchet MS"/>
            </a:endParaRPr>
          </a:p>
        </p:txBody>
      </p:sp>
      <p:sp>
        <p:nvSpPr>
          <p:cNvPr id="2169" name="Google Shape;2169;p120"/>
          <p:cNvSpPr txBox="1"/>
          <p:nvPr/>
        </p:nvSpPr>
        <p:spPr>
          <a:xfrm>
            <a:off x="439118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RAPIDS</a:t>
            </a:r>
            <a:endParaRPr/>
          </a:p>
        </p:txBody>
      </p:sp>
      <p:sp>
        <p:nvSpPr>
          <p:cNvPr id="2170" name="Google Shape;2170;p120"/>
          <p:cNvSpPr/>
          <p:nvPr/>
        </p:nvSpPr>
        <p:spPr>
          <a:xfrm>
            <a:off x="5650218" y="7422752"/>
            <a:ext cx="291532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https://rapids.ai</a:t>
            </a:r>
            <a:endParaRPr sz="1800" b="0" i="0" strike="noStrike" cap="none">
              <a:solidFill>
                <a:schemeClr val="accent4"/>
              </a:solidFill>
              <a:latin typeface="Trebuchet MS"/>
              <a:ea typeface="Trebuchet MS"/>
              <a:cs typeface="Trebuchet MS"/>
              <a:sym typeface="Trebuchet MS"/>
            </a:endParaRPr>
          </a:p>
        </p:txBody>
      </p:sp>
      <p:sp>
        <p:nvSpPr>
          <p:cNvPr id="2171" name="Google Shape;2171;p120"/>
          <p:cNvSpPr/>
          <p:nvPr/>
        </p:nvSpPr>
        <p:spPr>
          <a:xfrm>
            <a:off x="5847922" y="7766017"/>
            <a:ext cx="25199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@RAPIDSAI</a:t>
            </a:r>
            <a:endParaRPr sz="1800" b="0" i="0" u="none" strike="noStrike" cap="none">
              <a:solidFill>
                <a:schemeClr val="accent4"/>
              </a:solidFill>
              <a:latin typeface="Trebuchet MS"/>
              <a:ea typeface="Trebuchet MS"/>
              <a:cs typeface="Trebuchet MS"/>
              <a:sym typeface="Trebuchet MS"/>
            </a:endParaRPr>
          </a:p>
        </p:txBody>
      </p:sp>
      <p:sp>
        <p:nvSpPr>
          <p:cNvPr id="2172" name="Google Shape;2172;p120"/>
          <p:cNvSpPr txBox="1"/>
          <p:nvPr/>
        </p:nvSpPr>
        <p:spPr>
          <a:xfrm>
            <a:off x="8638478"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DASK</a:t>
            </a:r>
            <a:endParaRPr/>
          </a:p>
        </p:txBody>
      </p:sp>
      <p:sp>
        <p:nvSpPr>
          <p:cNvPr id="2173" name="Google Shape;2173;p120"/>
          <p:cNvSpPr/>
          <p:nvPr/>
        </p:nvSpPr>
        <p:spPr>
          <a:xfrm>
            <a:off x="9886823" y="7433910"/>
            <a:ext cx="2936702"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https://dask.org</a:t>
            </a:r>
            <a:endParaRPr sz="1800" b="0" i="0" strike="noStrike" cap="none">
              <a:solidFill>
                <a:schemeClr val="accent4"/>
              </a:solidFill>
              <a:latin typeface="Trebuchet MS"/>
              <a:ea typeface="Trebuchet MS"/>
              <a:cs typeface="Trebuchet MS"/>
              <a:sym typeface="Trebuchet MS"/>
            </a:endParaRPr>
          </a:p>
        </p:txBody>
      </p:sp>
      <p:sp>
        <p:nvSpPr>
          <p:cNvPr id="2174" name="Google Shape;2174;p120"/>
          <p:cNvSpPr/>
          <p:nvPr/>
        </p:nvSpPr>
        <p:spPr>
          <a:xfrm>
            <a:off x="10116588" y="7766017"/>
            <a:ext cx="2477173"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@Dask_dev</a:t>
            </a:r>
            <a:endParaRPr sz="1800" b="0" i="0" u="none" strike="noStrike" cap="none">
              <a:solidFill>
                <a:schemeClr val="accent4"/>
              </a:solidFill>
              <a:latin typeface="Trebuchet MS"/>
              <a:ea typeface="Trebuchet MS"/>
              <a:cs typeface="Trebuchet MS"/>
              <a:sym typeface="Trebuchet MS"/>
            </a:endParaRPr>
          </a:p>
        </p:txBody>
      </p:sp>
      <p:sp>
        <p:nvSpPr>
          <p:cNvPr id="2175" name="Google Shape;2175;p1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Movement</a:t>
            </a:r>
            <a:endParaRPr/>
          </a:p>
        </p:txBody>
      </p:sp>
      <p:sp>
        <p:nvSpPr>
          <p:cNvPr id="2176" name="Google Shape;2176;p12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81"/>
        <p:cNvGrpSpPr/>
        <p:nvPr/>
      </p:nvGrpSpPr>
      <p:grpSpPr>
        <a:xfrm>
          <a:off x="0" y="0"/>
          <a:ext cx="0" cy="0"/>
          <a:chOff x="0" y="0"/>
          <a:chExt cx="0" cy="0"/>
        </a:xfrm>
      </p:grpSpPr>
      <p:sp>
        <p:nvSpPr>
          <p:cNvPr id="2182" name="Google Shape;2182;p121"/>
          <p:cNvSpPr txBox="1"/>
          <p:nvPr/>
        </p:nvSpPr>
        <p:spPr>
          <a:xfrm>
            <a:off x="802769" y="1849597"/>
            <a:ext cx="15947375" cy="1638092"/>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4800" b="0" i="0" u="none" strike="noStrike" cap="none">
                <a:solidFill>
                  <a:schemeClr val="lt1"/>
                </a:solidFill>
                <a:latin typeface="Trebuchet MS"/>
                <a:ea typeface="Trebuchet MS"/>
                <a:cs typeface="Trebuchet MS"/>
                <a:sym typeface="Trebuchet MS"/>
              </a:rPr>
              <a:t>THANK YOU</a:t>
            </a:r>
            <a:endParaRPr sz="3200" b="0" i="0" u="none" strike="noStrike" cap="none">
              <a:solidFill>
                <a:srgbClr val="000000"/>
              </a:solidFill>
              <a:latin typeface="Arial"/>
              <a:ea typeface="Arial"/>
              <a:cs typeface="Arial"/>
              <a:sym typeface="Arial"/>
            </a:endParaRPr>
          </a:p>
        </p:txBody>
      </p:sp>
      <p:sp>
        <p:nvSpPr>
          <p:cNvPr id="2183" name="Google Shape;2183;p121"/>
          <p:cNvSpPr txBox="1"/>
          <p:nvPr/>
        </p:nvSpPr>
        <p:spPr>
          <a:xfrm>
            <a:off x="802768" y="3439000"/>
            <a:ext cx="15876999" cy="3863500"/>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3000" b="0" i="0" u="none" strike="noStrike" cap="none">
                <a:solidFill>
                  <a:schemeClr val="lt1"/>
                </a:solidFill>
                <a:latin typeface="Trebuchet MS"/>
                <a:ea typeface="Trebuchet MS"/>
                <a:cs typeface="Trebuchet MS"/>
                <a:sym typeface="Trebuchet MS"/>
              </a:rPr>
              <a:t>Joshua Patterson</a:t>
            </a:r>
            <a:endParaRPr/>
          </a:p>
          <a:p>
            <a:pPr marL="0" marR="0" lvl="0" indent="0" algn="l" rtl="0">
              <a:lnSpc>
                <a:spcPct val="90000"/>
              </a:lnSpc>
              <a:spcBef>
                <a:spcPts val="0"/>
              </a:spcBef>
              <a:spcAft>
                <a:spcPts val="0"/>
              </a:spcAft>
              <a:buNone/>
            </a:pPr>
            <a:r>
              <a:rPr lang="en-US" sz="3000" b="0" i="0" strike="noStrike" cap="none">
                <a:solidFill>
                  <a:srgbClr val="E3CCFF"/>
                </a:solidFill>
                <a:uFill>
                  <a:noFill/>
                </a:u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joshuap@nvidia.com</a:t>
            </a:r>
            <a:endParaRPr sz="3000" b="0" i="0" strike="noStrike" cap="none">
              <a:solidFill>
                <a:srgbClr val="E3CCFF"/>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r>
              <a:rPr lang="en-US" sz="3000" b="0" i="0" u="none" strike="noStrike" cap="none">
                <a:solidFill>
                  <a:schemeClr val="lt1"/>
                </a:solidFill>
                <a:latin typeface="Trebuchet MS"/>
                <a:ea typeface="Trebuchet MS"/>
                <a:cs typeface="Trebuchet MS"/>
                <a:sym typeface="Trebuchet MS"/>
              </a:rPr>
              <a:t>     @datametrician</a:t>
            </a: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p:txBody>
      </p:sp>
      <p:pic>
        <p:nvPicPr>
          <p:cNvPr id="2184" name="Google Shape;2184;p121"/>
          <p:cNvPicPr preferRelativeResize="0"/>
          <p:nvPr/>
        </p:nvPicPr>
        <p:blipFill rotWithShape="1">
          <a:blip r:embed="rId4">
            <a:alphaModFix/>
          </a:blip>
          <a:srcRect/>
          <a:stretch/>
        </p:blipFill>
        <p:spPr>
          <a:xfrm>
            <a:off x="958030" y="4575685"/>
            <a:ext cx="427834" cy="347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28"/>
          <p:cNvSpPr txBox="1">
            <a:spLocks noGrp="1"/>
          </p:cNvSpPr>
          <p:nvPr>
            <p:ph type="body" idx="1"/>
          </p:nvPr>
        </p:nvSpPr>
        <p:spPr>
          <a:xfrm>
            <a:off x="861250" y="1992150"/>
            <a:ext cx="16581000" cy="7219200"/>
          </a:xfrm>
          <a:prstGeom prst="rect">
            <a:avLst/>
          </a:prstGeom>
        </p:spPr>
        <p:txBody>
          <a:bodyPr spcFirstLastPara="1" wrap="square" lIns="91425" tIns="45700" rIns="91425" bIns="45700" anchor="t" anchorCtr="0">
            <a:noAutofit/>
          </a:bodyPr>
          <a:lstStyle/>
          <a:p>
            <a:pPr marL="282575" marR="0" lvl="0" indent="-333375" algn="l" rtl="0">
              <a:lnSpc>
                <a:spcPct val="115000"/>
              </a:lnSpc>
              <a:spcBef>
                <a:spcPts val="1000"/>
              </a:spcBef>
              <a:spcAft>
                <a:spcPts val="0"/>
              </a:spcAft>
              <a:buClr>
                <a:schemeClr val="lt2"/>
              </a:buClr>
              <a:buSzPts val="2400"/>
              <a:buFont typeface="Noto Sans Symbols"/>
              <a:buChar char="▸"/>
            </a:pPr>
            <a:r>
              <a:rPr lang="en-US" b="1" dirty="0"/>
              <a:t>CUDA 11 and Ampere </a:t>
            </a:r>
            <a:r>
              <a:rPr lang="en-US" dirty="0"/>
              <a:t>support</a:t>
            </a:r>
            <a:r>
              <a:rPr lang="en-US" b="1" dirty="0"/>
              <a:t> </a:t>
            </a:r>
            <a:r>
              <a:rPr lang="en-US" dirty="0"/>
              <a:t>added</a:t>
            </a:r>
            <a:r>
              <a:rPr lang="en-US" b="1" dirty="0"/>
              <a:t> </a:t>
            </a:r>
            <a:r>
              <a:rPr lang="en-US" dirty="0"/>
              <a:t>across all libraries.</a:t>
            </a:r>
            <a:endParaRPr dirty="0"/>
          </a:p>
          <a:p>
            <a:pPr marL="282575" marR="0" lvl="0" indent="-333375" algn="l" rtl="0">
              <a:lnSpc>
                <a:spcPct val="115000"/>
              </a:lnSpc>
              <a:spcBef>
                <a:spcPts val="1000"/>
              </a:spcBef>
              <a:spcAft>
                <a:spcPts val="0"/>
              </a:spcAft>
              <a:buClr>
                <a:schemeClr val="lt2"/>
              </a:buClr>
              <a:buSzPts val="2400"/>
              <a:buFont typeface="Noto Sans Symbols"/>
              <a:buChar char="▸"/>
            </a:pPr>
            <a:r>
              <a:rPr lang="en-US" b="1" dirty="0" err="1"/>
              <a:t>cuDF</a:t>
            </a:r>
            <a:r>
              <a:rPr lang="en-US" b="1" dirty="0"/>
              <a:t> </a:t>
            </a:r>
            <a:r>
              <a:rPr lang="en-US" dirty="0"/>
              <a:t>adds unsigned integer and </a:t>
            </a:r>
            <a:r>
              <a:rPr lang="en-US" dirty="0" err="1"/>
              <a:t>timedelta</a:t>
            </a:r>
            <a:r>
              <a:rPr lang="en-US" dirty="0"/>
              <a:t> (duration) </a:t>
            </a:r>
            <a:r>
              <a:rPr lang="en-US" dirty="0" err="1"/>
              <a:t>dtypes</a:t>
            </a:r>
            <a:r>
              <a:rPr lang="en-US" dirty="0"/>
              <a:t> support as well as experimental support for a List </a:t>
            </a:r>
            <a:r>
              <a:rPr lang="en-US" dirty="0" err="1"/>
              <a:t>dtype</a:t>
            </a:r>
            <a:r>
              <a:rPr lang="en-US" dirty="0"/>
              <a:t>, Kafka as a supported data source, </a:t>
            </a:r>
            <a:r>
              <a:rPr lang="en-US" dirty="0" err="1"/>
              <a:t>Groupby.rolling</a:t>
            </a:r>
            <a:r>
              <a:rPr lang="en-US" dirty="0"/>
              <a:t>() support, and additional NLP preprocessing functions. </a:t>
            </a:r>
            <a:endParaRPr dirty="0"/>
          </a:p>
          <a:p>
            <a:pPr marL="282575" marR="0" lvl="0" indent="-333375" algn="l" rtl="0">
              <a:lnSpc>
                <a:spcPct val="115000"/>
              </a:lnSpc>
              <a:spcBef>
                <a:spcPts val="1000"/>
              </a:spcBef>
              <a:spcAft>
                <a:spcPts val="0"/>
              </a:spcAft>
              <a:buClr>
                <a:schemeClr val="lt2"/>
              </a:buClr>
              <a:buSzPts val="2400"/>
              <a:buFont typeface="Noto Sans Symbols"/>
              <a:buChar char="▸"/>
            </a:pPr>
            <a:r>
              <a:rPr lang="en-US" b="1" dirty="0" err="1"/>
              <a:t>cuML</a:t>
            </a:r>
            <a:r>
              <a:rPr lang="en-US" dirty="0"/>
              <a:t> machine learning library adds scikit-learn compatible NLP preprocessors, initial </a:t>
            </a:r>
            <a:r>
              <a:rPr lang="en-US" dirty="0" err="1"/>
              <a:t>AutoARIMA</a:t>
            </a:r>
            <a:r>
              <a:rPr lang="en-US" dirty="0"/>
              <a:t> support, MNMG </a:t>
            </a:r>
            <a:r>
              <a:rPr lang="en-US" dirty="0" err="1"/>
              <a:t>kNN</a:t>
            </a:r>
            <a:r>
              <a:rPr lang="en-US" dirty="0"/>
              <a:t> classification and regression wrappers, accelerated multi-class forest inference, SVM sample weights and probability prediction, and an experimental Incremental PCA model for out-of-core fitting.</a:t>
            </a:r>
            <a:endParaRPr dirty="0"/>
          </a:p>
          <a:p>
            <a:pPr marL="282575" marR="0" lvl="0" indent="-333375" algn="l" rtl="0">
              <a:lnSpc>
                <a:spcPct val="115000"/>
              </a:lnSpc>
              <a:spcBef>
                <a:spcPts val="1000"/>
              </a:spcBef>
              <a:spcAft>
                <a:spcPts val="0"/>
              </a:spcAft>
              <a:buClr>
                <a:schemeClr val="lt2"/>
              </a:buClr>
              <a:buSzPts val="2400"/>
              <a:buFont typeface="Noto Sans Symbols"/>
              <a:buChar char="▸"/>
            </a:pPr>
            <a:r>
              <a:rPr lang="en-US" b="1" dirty="0" err="1"/>
              <a:t>cuGraph</a:t>
            </a:r>
            <a:r>
              <a:rPr lang="en-US" dirty="0"/>
              <a:t> initial version of the Leiden algorithm, added Edge Betweenness Centrality, improved Louvain and the ECG analytics, and added the HITS algorithm. </a:t>
            </a:r>
            <a:endParaRPr dirty="0"/>
          </a:p>
          <a:p>
            <a:pPr marL="282575" marR="0" lvl="0" indent="-333375" algn="l" rtl="0">
              <a:lnSpc>
                <a:spcPct val="115000"/>
              </a:lnSpc>
              <a:spcBef>
                <a:spcPts val="1000"/>
              </a:spcBef>
              <a:spcAft>
                <a:spcPts val="0"/>
              </a:spcAft>
              <a:buClr>
                <a:schemeClr val="lt2"/>
              </a:buClr>
              <a:buSzPts val="2400"/>
              <a:buFont typeface="Noto Sans Symbols"/>
              <a:buChar char="▸"/>
            </a:pPr>
            <a:r>
              <a:rPr lang="en-US" b="1" dirty="0"/>
              <a:t>UCX-</a:t>
            </a:r>
            <a:r>
              <a:rPr lang="en-US" b="1" dirty="0" err="1"/>
              <a:t>Py</a:t>
            </a:r>
            <a:r>
              <a:rPr lang="en-US" b="1" dirty="0"/>
              <a:t> </a:t>
            </a:r>
            <a:r>
              <a:rPr lang="en-US" dirty="0"/>
              <a:t>adds reusable endpoints, </a:t>
            </a:r>
            <a:r>
              <a:rPr lang="en-US" dirty="0" err="1"/>
              <a:t>Cython</a:t>
            </a:r>
            <a:r>
              <a:rPr lang="en-US" dirty="0"/>
              <a:t> optimizations, code clean up, and bug fixes.</a:t>
            </a:r>
            <a:endParaRPr dirty="0"/>
          </a:p>
          <a:p>
            <a:pPr marL="282575" marR="0" lvl="0" indent="-333375" algn="l" rtl="0">
              <a:lnSpc>
                <a:spcPct val="115000"/>
              </a:lnSpc>
              <a:spcBef>
                <a:spcPts val="1000"/>
              </a:spcBef>
              <a:spcAft>
                <a:spcPts val="0"/>
              </a:spcAft>
              <a:buClr>
                <a:schemeClr val="lt2"/>
              </a:buClr>
              <a:buSzPts val="2400"/>
              <a:buFont typeface="Noto Sans Symbols"/>
              <a:buChar char="▸"/>
            </a:pPr>
            <a:r>
              <a:rPr lang="en-US" b="1" dirty="0" err="1"/>
              <a:t>BlazingSQL</a:t>
            </a:r>
            <a:r>
              <a:rPr lang="en-US" dirty="0"/>
              <a:t> now supports out-of-core query execution, which enables queries to operate on datasets dramatically larger than available GPU memory.</a:t>
            </a:r>
            <a:endParaRPr dirty="0"/>
          </a:p>
          <a:p>
            <a:pPr marL="282575" marR="0" lvl="0" indent="-333375" algn="l" rtl="0">
              <a:lnSpc>
                <a:spcPct val="115000"/>
              </a:lnSpc>
              <a:spcBef>
                <a:spcPts val="1000"/>
              </a:spcBef>
              <a:spcAft>
                <a:spcPts val="0"/>
              </a:spcAft>
              <a:buClr>
                <a:schemeClr val="lt2"/>
              </a:buClr>
              <a:buSzPts val="2400"/>
              <a:buFont typeface="Noto Sans Symbols"/>
              <a:buChar char="▸"/>
            </a:pPr>
            <a:r>
              <a:rPr lang="en-US" b="1" dirty="0" err="1"/>
              <a:t>cuSignal</a:t>
            </a:r>
            <a:r>
              <a:rPr lang="en-US" b="1" dirty="0"/>
              <a:t> </a:t>
            </a:r>
            <a:r>
              <a:rPr lang="en-US" dirty="0"/>
              <a:t>adds multi-point </a:t>
            </a:r>
            <a:r>
              <a:rPr lang="en-US" dirty="0" err="1"/>
              <a:t>kalman</a:t>
            </a:r>
            <a:r>
              <a:rPr lang="en-US" dirty="0"/>
              <a:t> filter, improved embedded GPU support, and performance optimizations.</a:t>
            </a:r>
            <a:endParaRPr dirty="0"/>
          </a:p>
          <a:p>
            <a:pPr marL="282575" marR="0" lvl="0" indent="-333375" algn="l" rtl="0">
              <a:lnSpc>
                <a:spcPct val="115000"/>
              </a:lnSpc>
              <a:spcBef>
                <a:spcPts val="1000"/>
              </a:spcBef>
              <a:spcAft>
                <a:spcPts val="0"/>
              </a:spcAft>
              <a:buClr>
                <a:schemeClr val="lt2"/>
              </a:buClr>
              <a:buSzPts val="2400"/>
              <a:buFont typeface="Noto Sans Symbols"/>
              <a:buChar char="▸"/>
            </a:pPr>
            <a:r>
              <a:rPr lang="en-US" b="1" dirty="0" err="1"/>
              <a:t>cuSpatial</a:t>
            </a:r>
            <a:r>
              <a:rPr lang="en-US" dirty="0"/>
              <a:t> adds point-to-nearest polyline queries and accelerated point-in-polygon via quadtree.</a:t>
            </a:r>
            <a:endParaRPr dirty="0"/>
          </a:p>
          <a:p>
            <a:pPr marL="282575" marR="0" lvl="0" indent="-333375" algn="l" rtl="0">
              <a:lnSpc>
                <a:spcPct val="115000"/>
              </a:lnSpc>
              <a:spcBef>
                <a:spcPts val="1000"/>
              </a:spcBef>
              <a:spcAft>
                <a:spcPts val="0"/>
              </a:spcAft>
              <a:buClr>
                <a:schemeClr val="lt2"/>
              </a:buClr>
              <a:buSzPts val="2400"/>
              <a:buFont typeface="Noto Sans Symbols"/>
              <a:buChar char="▸"/>
            </a:pPr>
            <a:r>
              <a:rPr lang="en-US" b="1" dirty="0" err="1"/>
              <a:t>cuxfilter</a:t>
            </a:r>
            <a:r>
              <a:rPr lang="en-US" dirty="0"/>
              <a:t> will have a delayed release, but now has large graph support. See </a:t>
            </a:r>
            <a:r>
              <a:rPr lang="en-US" u="sng" dirty="0">
                <a:solidFill>
                  <a:srgbClr val="999999"/>
                </a:solidFill>
                <a:hlinkClick r:id="rId3">
                  <a:extLst>
                    <a:ext uri="{A12FA001-AC4F-418D-AE19-62706E023703}">
                      <ahyp:hlinkClr xmlns:ahyp="http://schemas.microsoft.com/office/drawing/2018/hyperlinkcolor" val="tx"/>
                    </a:ext>
                  </a:extLst>
                </a:hlinkClick>
              </a:rPr>
              <a:t>Notice RGN4</a:t>
            </a:r>
            <a:r>
              <a:rPr lang="en-US" dirty="0">
                <a:solidFill>
                  <a:srgbClr val="999999"/>
                </a:solidFill>
              </a:rPr>
              <a:t> </a:t>
            </a:r>
            <a:r>
              <a:rPr lang="en-US" dirty="0"/>
              <a:t>in our docs for details. </a:t>
            </a:r>
            <a:endParaRPr dirty="0"/>
          </a:p>
          <a:p>
            <a:pPr marL="282575" marR="0" lvl="0" indent="-333375" algn="l" rtl="0">
              <a:lnSpc>
                <a:spcPct val="115000"/>
              </a:lnSpc>
              <a:spcBef>
                <a:spcPts val="1000"/>
              </a:spcBef>
              <a:spcAft>
                <a:spcPts val="1000"/>
              </a:spcAft>
              <a:buClr>
                <a:schemeClr val="lt2"/>
              </a:buClr>
              <a:buSzPts val="2400"/>
              <a:buFont typeface="Noto Sans Symbols"/>
              <a:buChar char="▸"/>
            </a:pPr>
            <a:r>
              <a:rPr lang="en-US" b="1" dirty="0"/>
              <a:t>RMM</a:t>
            </a:r>
            <a:r>
              <a:rPr lang="en-US" dirty="0"/>
              <a:t> deprecates the </a:t>
            </a:r>
            <a:r>
              <a:rPr lang="en-US" dirty="0" err="1"/>
              <a:t>CNMeM</a:t>
            </a:r>
            <a:r>
              <a:rPr lang="en-US" dirty="0"/>
              <a:t>, adds per-thread default stream support, adds `</a:t>
            </a:r>
            <a:r>
              <a:rPr lang="en-US" dirty="0" err="1"/>
              <a:t>binning_memory_resource</a:t>
            </a:r>
            <a:r>
              <a:rPr lang="en-US" dirty="0"/>
              <a:t>.</a:t>
            </a:r>
            <a:endParaRPr dirty="0">
              <a:solidFill>
                <a:srgbClr val="24292E"/>
              </a:solidFill>
              <a:highlight>
                <a:srgbClr val="FFFFFF"/>
              </a:highlight>
            </a:endParaRPr>
          </a:p>
        </p:txBody>
      </p:sp>
      <p:sp>
        <p:nvSpPr>
          <p:cNvPr id="682" name="Google Shape;682;p28"/>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What’s New in Release 0.15?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fade">
                                      <p:cBhvr>
                                        <p:cTn id="7" dur="10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9"/>
          <p:cNvSpPr txBox="1">
            <a:spLocks noGrp="1"/>
          </p:cNvSpPr>
          <p:nvPr>
            <p:ph type="body" idx="1"/>
          </p:nvPr>
        </p:nvSpPr>
        <p:spPr>
          <a:xfrm>
            <a:off x="861250" y="3232125"/>
            <a:ext cx="6645900" cy="5318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689" name="Google Shape;689;p29"/>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l" rtl="0">
              <a:lnSpc>
                <a:spcPct val="90000"/>
              </a:lnSpc>
              <a:spcBef>
                <a:spcPts val="0"/>
              </a:spcBef>
              <a:spcAft>
                <a:spcPts val="0"/>
              </a:spcAft>
              <a:buNone/>
            </a:pPr>
            <a:r>
              <a:rPr lang="en-US"/>
              <a:t>RAPIDS Everywhere</a:t>
            </a:r>
            <a:endParaRPr/>
          </a:p>
        </p:txBody>
      </p:sp>
      <p:sp>
        <p:nvSpPr>
          <p:cNvPr id="690" name="Google Shape;690;p29"/>
          <p:cNvSpPr txBox="1"/>
          <p:nvPr/>
        </p:nvSpPr>
        <p:spPr>
          <a:xfrm>
            <a:off x="833250" y="1855711"/>
            <a:ext cx="16626900" cy="665400"/>
          </a:xfrm>
          <a:prstGeom prst="rect">
            <a:avLst/>
          </a:prstGeom>
          <a:noFill/>
          <a:ln>
            <a:noFill/>
          </a:ln>
        </p:spPr>
        <p:txBody>
          <a:bodyPr spcFirstLastPara="1" wrap="square" lIns="152375" tIns="76175" rIns="152375" bIns="76175" anchor="t" anchorCtr="0">
            <a:noAutofit/>
          </a:bodyPr>
          <a:lstStyle/>
          <a:p>
            <a:pPr marL="508000" marR="0" lvl="0" indent="-508000" algn="l" rtl="0">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691" name="Google Shape;691;p29"/>
          <p:cNvPicPr preferRelativeResize="0"/>
          <p:nvPr/>
        </p:nvPicPr>
        <p:blipFill>
          <a:blip r:embed="rId3">
            <a:alphaModFix/>
          </a:blip>
          <a:stretch>
            <a:fillRect/>
          </a:stretch>
        </p:blipFill>
        <p:spPr>
          <a:xfrm>
            <a:off x="8269525" y="870698"/>
            <a:ext cx="8879475" cy="887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30"/>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Core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1"/>
          <p:cNvSpPr/>
          <p:nvPr/>
        </p:nvSpPr>
        <p:spPr>
          <a:xfrm>
            <a:off x="2473019"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Pandas</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Analytics</a:t>
            </a:r>
            <a:endParaRPr sz="3600" b="0" i="0" u="none" strike="noStrike" cap="none">
              <a:solidFill>
                <a:srgbClr val="D6F4F8"/>
              </a:solidFill>
              <a:latin typeface="Arial"/>
              <a:ea typeface="Arial"/>
              <a:cs typeface="Arial"/>
              <a:sym typeface="Arial"/>
            </a:endParaRPr>
          </a:p>
        </p:txBody>
      </p:sp>
      <p:sp>
        <p:nvSpPr>
          <p:cNvPr id="704" name="Google Shape;704;p3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CPU Memory</a:t>
            </a:r>
            <a:endParaRPr sz="3888" b="0" i="0" u="none" strike="noStrike" cap="none">
              <a:solidFill>
                <a:schemeClr val="dk2"/>
              </a:solidFill>
              <a:latin typeface="Arial"/>
              <a:ea typeface="Arial"/>
              <a:cs typeface="Arial"/>
              <a:sym typeface="Arial"/>
            </a:endParaRPr>
          </a:p>
        </p:txBody>
      </p:sp>
      <p:sp>
        <p:nvSpPr>
          <p:cNvPr id="705" name="Google Shape;705;p3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06" name="Google Shape;706;p3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07" name="Google Shape;707;p3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sp>
        <p:nvSpPr>
          <p:cNvPr id="708" name="Google Shape;708;p31"/>
          <p:cNvSpPr/>
          <p:nvPr/>
        </p:nvSpPr>
        <p:spPr>
          <a:xfrm>
            <a:off x="5196927"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Scikit-Learn</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Machine Learning</a:t>
            </a:r>
            <a:endParaRPr sz="3600" b="0" i="0" u="none" strike="noStrike" cap="none">
              <a:solidFill>
                <a:srgbClr val="D6F4F8"/>
              </a:solidFill>
              <a:latin typeface="Arial"/>
              <a:ea typeface="Arial"/>
              <a:cs typeface="Arial"/>
              <a:sym typeface="Arial"/>
            </a:endParaRPr>
          </a:p>
        </p:txBody>
      </p:sp>
      <p:sp>
        <p:nvSpPr>
          <p:cNvPr id="709" name="Google Shape;709;p31"/>
          <p:cNvSpPr/>
          <p:nvPr/>
        </p:nvSpPr>
        <p:spPr>
          <a:xfrm>
            <a:off x="7920836"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NetworkX</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Graph Analytics</a:t>
            </a:r>
            <a:endParaRPr sz="3600" b="0" i="0" u="none" strike="noStrike" cap="none">
              <a:solidFill>
                <a:srgbClr val="D6F4F8"/>
              </a:solidFill>
              <a:latin typeface="Arial"/>
              <a:ea typeface="Arial"/>
              <a:cs typeface="Arial"/>
              <a:sym typeface="Arial"/>
            </a:endParaRPr>
          </a:p>
        </p:txBody>
      </p:sp>
      <p:sp>
        <p:nvSpPr>
          <p:cNvPr id="710" name="Google Shape;710;p31"/>
          <p:cNvSpPr/>
          <p:nvPr/>
        </p:nvSpPr>
        <p:spPr>
          <a:xfrm>
            <a:off x="10644744"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a:t>
            </a:r>
            <a:br>
              <a:rPr lang="en-US" sz="1800" b="0" i="0" u="none" strike="noStrike" cap="none">
                <a:solidFill>
                  <a:schemeClr val="lt1"/>
                </a:solidFill>
                <a:latin typeface="Trebuchet MS"/>
                <a:ea typeface="Trebuchet MS"/>
                <a:cs typeface="Trebuchet MS"/>
                <a:sym typeface="Trebuchet MS"/>
              </a:rPr>
            </a:br>
            <a:r>
              <a:rPr lang="en-US" sz="1800" b="0" i="0" u="none" strike="noStrike" cap="none">
                <a:solidFill>
                  <a:schemeClr val="lt1"/>
                </a:solidFill>
                <a:latin typeface="Trebuchet MS"/>
                <a:ea typeface="Trebuchet MS"/>
                <a:cs typeface="Trebuchet MS"/>
                <a:sym typeface="Trebuchet MS"/>
              </a:rPr>
              <a:t>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Deep Learning</a:t>
            </a:r>
            <a:endParaRPr sz="3600" b="0" i="0" u="none" strike="noStrike" cap="none">
              <a:solidFill>
                <a:srgbClr val="D6F4F8"/>
              </a:solidFill>
              <a:latin typeface="Arial"/>
              <a:ea typeface="Arial"/>
              <a:cs typeface="Arial"/>
              <a:sym typeface="Arial"/>
            </a:endParaRPr>
          </a:p>
        </p:txBody>
      </p:sp>
      <p:sp>
        <p:nvSpPr>
          <p:cNvPr id="711" name="Google Shape;711;p31"/>
          <p:cNvSpPr/>
          <p:nvPr/>
        </p:nvSpPr>
        <p:spPr>
          <a:xfrm>
            <a:off x="13368653" y="5850043"/>
            <a:ext cx="2436280"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Matplotlib</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Visualization</a:t>
            </a:r>
            <a:endParaRPr sz="3600" b="0" i="0" u="none" strike="noStrike" cap="none">
              <a:solidFill>
                <a:srgbClr val="D6F4F8"/>
              </a:solidFill>
              <a:latin typeface="Arial"/>
              <a:ea typeface="Arial"/>
              <a:cs typeface="Arial"/>
              <a:sym typeface="Arial"/>
            </a:endParaRPr>
          </a:p>
        </p:txBody>
      </p:sp>
      <p:sp>
        <p:nvSpPr>
          <p:cNvPr id="712" name="Google Shape;712;p31"/>
          <p:cNvSpPr/>
          <p:nvPr/>
        </p:nvSpPr>
        <p:spPr>
          <a:xfrm>
            <a:off x="2473018" y="4962868"/>
            <a:ext cx="5169960"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13" name="Google Shape;713;p3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Open Source Data Science Ecosystem</a:t>
            </a:r>
            <a:endParaRPr/>
          </a:p>
        </p:txBody>
      </p:sp>
      <p:sp>
        <p:nvSpPr>
          <p:cNvPr id="714" name="Google Shape;714;p3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Familiar Python APIs</a:t>
            </a:r>
            <a:endParaRPr/>
          </a:p>
        </p:txBody>
      </p:sp>
      <p:cxnSp>
        <p:nvCxnSpPr>
          <p:cNvPr id="715" name="Google Shape;715;p3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16" name="Google Shape;716;p3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17" name="Google Shape;717;p3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18" name="Google Shape;718;p3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19" name="Google Shape;719;p3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0" name="Google Shape;720;p3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1" name="Google Shape;721;p3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22" name="Google Shape;722;p3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2"/>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29" name="Google Shape;729;p3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30" name="Google Shape;730;p3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31" name="Google Shape;731;p3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32" name="Google Shape;732;p3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33" name="Google Shape;733;p3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34" name="Google Shape;734;p3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35" name="Google Shape;735;p32"/>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36" name="Google Shape;736;p32"/>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37" name="Google Shape;737;p32"/>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38" name="Google Shape;738;p32"/>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Font typeface="Arial"/>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39" name="Google Shape;739;p3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0" name="Google Shape;740;p3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1" name="Google Shape;741;p3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2" name="Google Shape;742;p3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43" name="Google Shape;743;p32"/>
          <p:cNvPicPr preferRelativeResize="0"/>
          <p:nvPr/>
        </p:nvPicPr>
        <p:blipFill rotWithShape="1">
          <a:blip r:embed="rId3">
            <a:alphaModFix/>
          </a:blip>
          <a:srcRect/>
          <a:stretch/>
        </p:blipFill>
        <p:spPr>
          <a:xfrm>
            <a:off x="7642984" y="7983800"/>
            <a:ext cx="1226463" cy="561140"/>
          </a:xfrm>
          <a:prstGeom prst="rect">
            <a:avLst/>
          </a:prstGeom>
          <a:noFill/>
          <a:ln>
            <a:noFill/>
          </a:ln>
        </p:spPr>
      </p:pic>
      <p:cxnSp>
        <p:nvCxnSpPr>
          <p:cNvPr id="744" name="Google Shape;744;p3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45" name="Google Shape;745;p32"/>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46" name="Google Shape;746;p3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47" name="Google Shape;747;p3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Accelerated GPU Data Science</a:t>
            </a:r>
            <a:endParaRPr/>
          </a:p>
        </p:txBody>
      </p:sp>
      <p:cxnSp>
        <p:nvCxnSpPr>
          <p:cNvPr id="748" name="Google Shape;748;p3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33"/>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cxnSp>
        <p:nvCxnSpPr>
          <p:cNvPr id="760" name="Google Shape;760;p34"/>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761" name="Google Shape;761;p34"/>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62" name="Google Shape;762;p34"/>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63" name="Google Shape;763;p34"/>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64" name="Google Shape;764;p34"/>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65" name="Google Shape;765;p34"/>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66" name="Google Shape;766;p34"/>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67" name="Google Shape;767;p34"/>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68" name="Google Shape;768;p34"/>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69" name="Google Shape;769;p34"/>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70" name="Google Shape;770;p34"/>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71" name="Google Shape;771;p34"/>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72" name="Google Shape;772;p34"/>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3" name="Google Shape;773;p34"/>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4" name="Google Shape;774;p34"/>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5" name="Google Shape;775;p34"/>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76" name="Google Shape;776;p34"/>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777" name="Google Shape;777;p34"/>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78" name="Google Shape;778;p3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79" name="Google Shape;779;p3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Scaling RAPIDS with Dask</a:t>
            </a:r>
            <a:endParaRPr/>
          </a:p>
        </p:txBody>
      </p:sp>
      <p:sp>
        <p:nvSpPr>
          <p:cNvPr id="780" name="Google Shape;780;p34"/>
          <p:cNvSpPr/>
          <p:nvPr/>
        </p:nvSpPr>
        <p:spPr>
          <a:xfrm>
            <a:off x="1410600" y="2649925"/>
            <a:ext cx="154980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781" name="Google Shape;781;p34"/>
          <p:cNvSpPr/>
          <p:nvPr/>
        </p:nvSpPr>
        <p:spPr>
          <a:xfrm>
            <a:off x="2473018" y="4962868"/>
            <a:ext cx="7900367" cy="562667"/>
          </a:xfrm>
          <a:prstGeom prst="rect">
            <a:avLst/>
          </a:prstGeom>
          <a:solidFill>
            <a:srgbClr val="FDB42B"/>
          </a:solidFill>
          <a:ln>
            <a:noFill/>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Dask?</a:t>
            </a:r>
            <a:endParaRPr/>
          </a:p>
        </p:txBody>
      </p:sp>
      <p:sp>
        <p:nvSpPr>
          <p:cNvPr id="788" name="Google Shape;788;p35"/>
          <p:cNvSpPr txBox="1">
            <a:spLocks noGrp="1"/>
          </p:cNvSpPr>
          <p:nvPr>
            <p:ph type="body" idx="1"/>
          </p:nvPr>
        </p:nvSpPr>
        <p:spPr>
          <a:xfrm>
            <a:off x="861250" y="3505058"/>
            <a:ext cx="16581120" cy="678194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400FF"/>
              </a:buClr>
              <a:buSzPts val="1920"/>
              <a:buNone/>
            </a:pPr>
            <a:r>
              <a:rPr lang="en-US">
                <a:solidFill>
                  <a:srgbClr val="7400FF"/>
                </a:solidFill>
              </a:rPr>
              <a:t>DEPLOYABLE</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HPC: </a:t>
            </a:r>
            <a:r>
              <a:rPr lang="en-US" sz="2000">
                <a:solidFill>
                  <a:srgbClr val="868686"/>
                </a:solidFill>
              </a:rPr>
              <a:t>SLURM, PBS, LSF, SGE</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Cloud: </a:t>
            </a:r>
            <a:r>
              <a:rPr lang="en-US" sz="2000">
                <a:solidFill>
                  <a:srgbClr val="868686"/>
                </a:solidFill>
              </a:rPr>
              <a:t>Kubernetes</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Hadoop/Spark: </a:t>
            </a:r>
            <a:r>
              <a:rPr lang="en-US" sz="2000">
                <a:solidFill>
                  <a:srgbClr val="868686"/>
                </a:solidFill>
              </a:rPr>
              <a:t>Yarn</a:t>
            </a:r>
            <a:endParaRPr/>
          </a:p>
          <a:p>
            <a:pPr marL="0" lvl="0" indent="0" algn="l" rtl="0">
              <a:lnSpc>
                <a:spcPct val="90000"/>
              </a:lnSpc>
              <a:spcBef>
                <a:spcPts val="2000"/>
              </a:spcBef>
              <a:spcAft>
                <a:spcPts val="0"/>
              </a:spcAft>
              <a:buClr>
                <a:srgbClr val="B3B3B3"/>
              </a:buClr>
              <a:buSzPts val="1920"/>
              <a:buNone/>
            </a:pPr>
            <a:r>
              <a:rPr lang="en-US">
                <a:solidFill>
                  <a:srgbClr val="7400FF"/>
                </a:solidFill>
              </a:rPr>
              <a:t>PYDATA NATIVE</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Easy Migration: </a:t>
            </a:r>
            <a:r>
              <a:rPr lang="en-US" sz="2000">
                <a:solidFill>
                  <a:srgbClr val="868686"/>
                </a:solidFill>
              </a:rPr>
              <a:t>Built on top of NumPy, Pandas Scikit-Learn, etc</a:t>
            </a:r>
            <a:endParaRPr sz="2000">
              <a:solidFill>
                <a:srgbClr val="868686"/>
              </a:solidFill>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Easy Training: </a:t>
            </a:r>
            <a:r>
              <a:rPr lang="en-US" sz="2000">
                <a:solidFill>
                  <a:srgbClr val="868686"/>
                </a:solidFill>
              </a:rPr>
              <a:t>With the same APIs</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Trusted: </a:t>
            </a:r>
            <a:r>
              <a:rPr lang="en-US" sz="2000">
                <a:solidFill>
                  <a:srgbClr val="868686"/>
                </a:solidFill>
              </a:rPr>
              <a:t>With the same developer community</a:t>
            </a:r>
            <a:endParaRPr/>
          </a:p>
          <a:p>
            <a:pPr marL="0" lvl="0" indent="0" algn="l" rtl="0">
              <a:lnSpc>
                <a:spcPct val="90000"/>
              </a:lnSpc>
              <a:spcBef>
                <a:spcPts val="2000"/>
              </a:spcBef>
              <a:spcAft>
                <a:spcPts val="0"/>
              </a:spcAft>
              <a:buClr>
                <a:srgbClr val="7400FF"/>
              </a:buClr>
              <a:buSzPts val="1920"/>
              <a:buNone/>
            </a:pPr>
            <a:r>
              <a:rPr lang="en-US">
                <a:solidFill>
                  <a:srgbClr val="7400FF"/>
                </a:solidFill>
              </a:rPr>
              <a:t>EASY SCALABILITY</a:t>
            </a:r>
            <a:endParaRPr/>
          </a:p>
          <a:p>
            <a:pPr marL="283111" lvl="0" indent="-283111" algn="l" rtl="0">
              <a:lnSpc>
                <a:spcPct val="90000"/>
              </a:lnSpc>
              <a:spcBef>
                <a:spcPts val="1000"/>
              </a:spcBef>
              <a:spcAft>
                <a:spcPts val="0"/>
              </a:spcAft>
              <a:buClr>
                <a:srgbClr val="7400FF"/>
              </a:buClr>
              <a:buSzPts val="1600"/>
              <a:buChar char="▸"/>
            </a:pPr>
            <a:r>
              <a:rPr lang="en-US" sz="2000">
                <a:solidFill>
                  <a:srgbClr val="868686"/>
                </a:solidFill>
              </a:rPr>
              <a:t>Easy to install and use on a laptop</a:t>
            </a:r>
            <a:endParaRPr/>
          </a:p>
          <a:p>
            <a:pPr marL="283111" lvl="0" indent="-283111" algn="l" rtl="0">
              <a:lnSpc>
                <a:spcPct val="90000"/>
              </a:lnSpc>
              <a:spcBef>
                <a:spcPts val="1000"/>
              </a:spcBef>
              <a:spcAft>
                <a:spcPts val="0"/>
              </a:spcAft>
              <a:buClr>
                <a:srgbClr val="7400FF"/>
              </a:buClr>
              <a:buSzPts val="1600"/>
              <a:buChar char="▸"/>
            </a:pPr>
            <a:r>
              <a:rPr lang="en-US" sz="2000">
                <a:solidFill>
                  <a:srgbClr val="868686"/>
                </a:solidFill>
              </a:rPr>
              <a:t>Scales out to thousand node clusters</a:t>
            </a:r>
            <a:endParaRPr/>
          </a:p>
          <a:p>
            <a:pPr marL="0" lvl="0" indent="0" algn="l" rtl="0">
              <a:lnSpc>
                <a:spcPct val="90000"/>
              </a:lnSpc>
              <a:spcBef>
                <a:spcPts val="2000"/>
              </a:spcBef>
              <a:spcAft>
                <a:spcPts val="0"/>
              </a:spcAft>
              <a:buClr>
                <a:srgbClr val="7400FF"/>
              </a:buClr>
              <a:buSzPts val="1920"/>
              <a:buNone/>
            </a:pPr>
            <a:r>
              <a:rPr lang="en-US">
                <a:solidFill>
                  <a:srgbClr val="7400FF"/>
                </a:solidFill>
              </a:rPr>
              <a:t>POPULAR</a:t>
            </a:r>
            <a:endParaRPr/>
          </a:p>
          <a:p>
            <a:pPr marL="283111" lvl="0" indent="-283111" algn="l" rtl="0">
              <a:lnSpc>
                <a:spcPct val="90000"/>
              </a:lnSpc>
              <a:spcBef>
                <a:spcPts val="1000"/>
              </a:spcBef>
              <a:spcAft>
                <a:spcPts val="0"/>
              </a:spcAft>
              <a:buClr>
                <a:srgbClr val="7400FF"/>
              </a:buClr>
              <a:buSzPts val="1600"/>
              <a:buChar char="▸"/>
            </a:pPr>
            <a:r>
              <a:rPr lang="en-US" sz="2000">
                <a:solidFill>
                  <a:srgbClr val="868686"/>
                </a:solidFill>
              </a:rPr>
              <a:t>Most Common parallelism framework today in the PyData and SciPy community </a:t>
            </a:r>
            <a:endParaRPr/>
          </a:p>
        </p:txBody>
      </p:sp>
      <p:pic>
        <p:nvPicPr>
          <p:cNvPr id="789" name="Google Shape;789;p35"/>
          <p:cNvPicPr preferRelativeResize="0"/>
          <p:nvPr/>
        </p:nvPicPr>
        <p:blipFill rotWithShape="1">
          <a:blip r:embed="rId3">
            <a:alphaModFix/>
          </a:blip>
          <a:srcRect/>
          <a:stretch/>
        </p:blipFill>
        <p:spPr>
          <a:xfrm>
            <a:off x="12710975" y="5017175"/>
            <a:ext cx="3640300" cy="14716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36"/>
          <p:cNvSpPr txBox="1">
            <a:spLocks noGrp="1"/>
          </p:cNvSpPr>
          <p:nvPr>
            <p:ph type="body" idx="1"/>
          </p:nvPr>
        </p:nvSpPr>
        <p:spPr>
          <a:xfrm>
            <a:off x="861250" y="3505059"/>
            <a:ext cx="10214027" cy="6198208"/>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TCP sockets are slow!</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UCX provides uniform access to transports (TCP, InfiniBand, </a:t>
            </a:r>
            <a:br>
              <a:rPr lang="en-US"/>
            </a:br>
            <a:r>
              <a:rPr lang="en-US"/>
              <a:t>shared memory, NVLink)</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Alpha Python bindings for UCX (ucx-py)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Will provide best communication performance, to Dask </a:t>
            </a:r>
            <a:br>
              <a:rPr lang="en-US"/>
            </a:br>
            <a:r>
              <a:rPr lang="en-US"/>
              <a:t>based on available hardware on nodes/cluster</a:t>
            </a:r>
            <a:endParaRPr/>
          </a:p>
        </p:txBody>
      </p:sp>
      <p:sp>
        <p:nvSpPr>
          <p:cNvPr id="796" name="Google Shape;796;p3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OpenUCX?</a:t>
            </a:r>
            <a:endParaRPr/>
          </a:p>
        </p:txBody>
      </p:sp>
      <p:sp>
        <p:nvSpPr>
          <p:cNvPr id="797" name="Google Shape;797;p3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798" name="Google Shape;798;p36"/>
          <p:cNvGrpSpPr/>
          <p:nvPr/>
        </p:nvGrpSpPr>
        <p:grpSpPr>
          <a:xfrm>
            <a:off x="1223838" y="7110553"/>
            <a:ext cx="7479292" cy="1245972"/>
            <a:chOff x="9925878" y="2310106"/>
            <a:chExt cx="7063900" cy="2358730"/>
          </a:xfrm>
        </p:grpSpPr>
        <p:sp>
          <p:nvSpPr>
            <p:cNvPr id="799" name="Google Shape;799;p36"/>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800" name="Google Shape;800;p36"/>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801" name="Google Shape;801;p36"/>
          <p:cNvSpPr txBox="1"/>
          <p:nvPr/>
        </p:nvSpPr>
        <p:spPr>
          <a:xfrm>
            <a:off x="1404588" y="7248525"/>
            <a:ext cx="8947500" cy="11080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conda install -c conda-forge -c rapidsai \</a:t>
            </a:r>
            <a:endParaRPr sz="1600" b="0" i="0" u="none" strike="noStrike" cap="none">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  cudatoolkit=&lt;CUDA version&gt; ucx-proc=*=gpu ucx ucx-py </a:t>
            </a:r>
            <a:endParaRPr sz="1600" b="0" i="0" u="none" strike="noStrike" cap="none">
              <a:solidFill>
                <a:schemeClr val="accent4"/>
              </a:solidFill>
              <a:latin typeface="Courier New"/>
              <a:ea typeface="Courier New"/>
              <a:cs typeface="Courier New"/>
              <a:sym typeface="Courier New"/>
            </a:endParaRPr>
          </a:p>
        </p:txBody>
      </p:sp>
      <p:pic>
        <p:nvPicPr>
          <p:cNvPr id="802" name="Google Shape;802;p36"/>
          <p:cNvPicPr preferRelativeResize="0"/>
          <p:nvPr/>
        </p:nvPicPr>
        <p:blipFill rotWithShape="1">
          <a:blip r:embed="rId3">
            <a:alphaModFix/>
          </a:blip>
          <a:srcRect/>
          <a:stretch/>
        </p:blipFill>
        <p:spPr>
          <a:xfrm>
            <a:off x="13504725" y="4681675"/>
            <a:ext cx="2349224" cy="2356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p:nvPr/>
        </p:nvSpPr>
        <p:spPr>
          <a:xfrm>
            <a:off x="830585" y="2975208"/>
            <a:ext cx="8316000" cy="5539800"/>
          </a:xfrm>
          <a:prstGeom prst="rect">
            <a:avLst/>
          </a:prstGeom>
          <a:noFill/>
          <a:ln>
            <a:noFill/>
          </a:ln>
        </p:spPr>
        <p:txBody>
          <a:bodyPr spcFirstLastPara="1" wrap="square" lIns="137150" tIns="68550" rIns="137150" bIns="68550" anchor="t" anchorCtr="0">
            <a:noAutofit/>
          </a:bodyPr>
          <a:lstStyle/>
          <a:p>
            <a:pPr marL="457200" marR="0" lvl="0" indent="-406400" algn="l" rtl="0">
              <a:lnSpc>
                <a:spcPct val="90000"/>
              </a:lnSpc>
              <a:spcBef>
                <a:spcPts val="300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Thousands of cores with up to ~20 TeraFlops of general purpose compute performance</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Up to 1.5 TB/s of memory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Hardware interconnects for up to 600 GB/s bidirectional GPU &lt;--&gt; GPU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Can scale up to 16x GPUs in a single node</a:t>
            </a:r>
            <a:endParaRPr sz="3000">
              <a:solidFill>
                <a:schemeClr val="accent4"/>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r>
              <a:rPr lang="en-US" sz="2600" b="1">
                <a:solidFill>
                  <a:schemeClr val="lt2"/>
                </a:solidFill>
                <a:latin typeface="Trebuchet MS"/>
                <a:ea typeface="Trebuchet MS"/>
                <a:cs typeface="Trebuchet MS"/>
                <a:sym typeface="Trebuchet MS"/>
              </a:rPr>
              <a:t>Almost never run out of compute relative to memory bandwidth!</a:t>
            </a:r>
            <a:endParaRPr sz="2600" b="1">
              <a:solidFill>
                <a:schemeClr val="lt2"/>
              </a:solidFill>
              <a:latin typeface="Trebuchet MS"/>
              <a:ea typeface="Trebuchet MS"/>
              <a:cs typeface="Trebuchet MS"/>
              <a:sym typeface="Trebuchet MS"/>
            </a:endParaRPr>
          </a:p>
        </p:txBody>
      </p:sp>
      <p:sp>
        <p:nvSpPr>
          <p:cNvPr id="87" name="Google Shape;87;p1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GPUs?</a:t>
            </a:r>
            <a:endParaRPr/>
          </a:p>
        </p:txBody>
      </p:sp>
      <p:sp>
        <p:nvSpPr>
          <p:cNvPr id="88" name="Google Shape;88;p1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Numerous hardware advantages</a:t>
            </a:r>
            <a:endParaRPr/>
          </a:p>
        </p:txBody>
      </p:sp>
      <p:pic>
        <p:nvPicPr>
          <p:cNvPr id="89" name="Google Shape;89;p18"/>
          <p:cNvPicPr preferRelativeResize="0"/>
          <p:nvPr/>
        </p:nvPicPr>
        <p:blipFill>
          <a:blip r:embed="rId3">
            <a:alphaModFix/>
          </a:blip>
          <a:stretch>
            <a:fillRect/>
          </a:stretch>
        </p:blipFill>
        <p:spPr>
          <a:xfrm>
            <a:off x="9146575" y="3024100"/>
            <a:ext cx="8545075" cy="64088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7"/>
          <p:cNvSpPr txBox="1">
            <a:spLocks noGrp="1"/>
          </p:cNvSpPr>
          <p:nvPr>
            <p:ph type="body" idx="1"/>
          </p:nvPr>
        </p:nvSpPr>
        <p:spPr>
          <a:xfrm>
            <a:off x="10165125" y="3209859"/>
            <a:ext cx="75627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a:t>cuDF v0.14, UCX-PY 0.14</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Running on NVIDIA DGX-2:</a:t>
            </a:r>
            <a:endParaRPr/>
          </a:p>
          <a:p>
            <a:pPr marL="1240920" lvl="1" indent="-288401" algn="l" rtl="0">
              <a:lnSpc>
                <a:spcPct val="90000"/>
              </a:lnSpc>
              <a:spcBef>
                <a:spcPts val="3000"/>
              </a:spcBef>
              <a:spcAft>
                <a:spcPts val="0"/>
              </a:spcAft>
              <a:buSzPts val="1600"/>
              <a:buChar char="▸"/>
            </a:pPr>
            <a:r>
              <a:rPr lang="en-US"/>
              <a:t>GPU: NVIDIA Tesla V100 32GB</a:t>
            </a:r>
            <a:endParaRPr/>
          </a:p>
          <a:p>
            <a:pPr marL="1240920" lvl="1" indent="-288401" algn="l" rtl="0">
              <a:lnSpc>
                <a:spcPct val="90000"/>
              </a:lnSpc>
              <a:spcBef>
                <a:spcPts val="3000"/>
              </a:spcBef>
              <a:spcAft>
                <a:spcPts val="0"/>
              </a:spcAft>
              <a:buSzPts val="1600"/>
              <a:buChar char="▸"/>
            </a:pPr>
            <a:r>
              <a:rPr lang="en-US"/>
              <a:t>CPU: Intel(R) Xeon(R) CPU 8168 @ 2.70GHz</a:t>
            </a:r>
            <a:endParaRPr/>
          </a:p>
          <a:p>
            <a:pPr marL="283110" lvl="0" indent="-283110" algn="l" rtl="0">
              <a:lnSpc>
                <a:spcPct val="90000"/>
              </a:lnSpc>
              <a:spcBef>
                <a:spcPts val="5700"/>
              </a:spcBef>
              <a:spcAft>
                <a:spcPts val="0"/>
              </a:spcAft>
              <a:buSzPts val="1920"/>
              <a:buChar char="🞂"/>
            </a:pPr>
            <a:r>
              <a:rPr lang="en-US"/>
              <a:t>Benchmark Setup:</a:t>
            </a:r>
            <a:endParaRPr/>
          </a:p>
          <a:p>
            <a:pPr marL="1240920" lvl="1" indent="-288401" algn="l" rtl="0">
              <a:lnSpc>
                <a:spcPct val="90000"/>
              </a:lnSpc>
              <a:spcBef>
                <a:spcPts val="3000"/>
              </a:spcBef>
              <a:spcAft>
                <a:spcPts val="0"/>
              </a:spcAft>
              <a:buSzPts val="1600"/>
              <a:buChar char="▸"/>
            </a:pPr>
            <a:r>
              <a:rPr lang="en-US"/>
              <a:t>DataFrames: Left/Right 1x int64 column key column, 1x int64 value columns</a:t>
            </a:r>
            <a:endParaRPr/>
          </a:p>
          <a:p>
            <a:pPr marL="1240920" lvl="1" indent="-288401" algn="l" rtl="0">
              <a:lnSpc>
                <a:spcPct val="90000"/>
              </a:lnSpc>
              <a:spcBef>
                <a:spcPts val="3000"/>
              </a:spcBef>
              <a:spcAft>
                <a:spcPts val="0"/>
              </a:spcAft>
              <a:buSzPts val="1600"/>
              <a:buChar char="▸"/>
            </a:pPr>
            <a:r>
              <a:rPr lang="en-US"/>
              <a:t>Merge: Inner</a:t>
            </a:r>
            <a:endParaRPr/>
          </a:p>
          <a:p>
            <a:pPr marL="1240920" lvl="1" indent="-288401" algn="l" rtl="0">
              <a:lnSpc>
                <a:spcPct val="90000"/>
              </a:lnSpc>
              <a:spcBef>
                <a:spcPts val="3000"/>
              </a:spcBef>
              <a:spcAft>
                <a:spcPts val="0"/>
              </a:spcAft>
              <a:buSzPts val="1600"/>
              <a:buChar char="▸"/>
            </a:pPr>
            <a:r>
              <a:rPr lang="en-US"/>
              <a:t>30% of matching data balanced across each partition</a:t>
            </a:r>
            <a:endParaRPr/>
          </a:p>
          <a:p>
            <a:pPr marL="283110" lvl="0" indent="-161190" algn="l" rtl="0">
              <a:lnSpc>
                <a:spcPct val="90000"/>
              </a:lnSpc>
              <a:spcBef>
                <a:spcPts val="3000"/>
              </a:spcBef>
              <a:spcAft>
                <a:spcPts val="0"/>
              </a:spcAft>
              <a:buClr>
                <a:schemeClr val="lt2"/>
              </a:buClr>
              <a:buSzPts val="1920"/>
              <a:buFont typeface="Noto Sans Symbols"/>
              <a:buNone/>
            </a:pPr>
            <a:endParaRPr/>
          </a:p>
          <a:p>
            <a:pPr marL="283110" lvl="0" indent="-161190" algn="l" rtl="0">
              <a:lnSpc>
                <a:spcPct val="90000"/>
              </a:lnSpc>
              <a:spcBef>
                <a:spcPts val="3000"/>
              </a:spcBef>
              <a:spcAft>
                <a:spcPts val="0"/>
              </a:spcAft>
              <a:buClr>
                <a:schemeClr val="lt2"/>
              </a:buClr>
              <a:buSzPts val="1920"/>
              <a:buFont typeface="Noto Sans Symbols"/>
              <a:buNone/>
            </a:pPr>
            <a:endParaRPr/>
          </a:p>
        </p:txBody>
      </p:sp>
      <p:pic>
        <p:nvPicPr>
          <p:cNvPr id="809" name="Google Shape;809;p37" descr="A screenshot of a cell phone&#10;&#10;Description generated with high confidence"/>
          <p:cNvPicPr preferRelativeResize="0"/>
          <p:nvPr/>
        </p:nvPicPr>
        <p:blipFill rotWithShape="1">
          <a:blip r:embed="rId3">
            <a:alphaModFix/>
          </a:blip>
          <a:srcRect/>
          <a:stretch/>
        </p:blipFill>
        <p:spPr>
          <a:xfrm>
            <a:off x="830583" y="2974935"/>
            <a:ext cx="8873067" cy="6668131"/>
          </a:xfrm>
          <a:prstGeom prst="rect">
            <a:avLst/>
          </a:prstGeom>
          <a:noFill/>
          <a:ln>
            <a:noFill/>
          </a:ln>
        </p:spPr>
      </p:pic>
      <p:sp>
        <p:nvSpPr>
          <p:cNvPr id="810" name="Google Shape;810;p3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Distributed cuDF Random Merge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38"/>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17" name="Google Shape;817;p38"/>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18" name="Google Shape;818;p38"/>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819" name="Google Shape;819;p38"/>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20" name="Google Shape;820;p38"/>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21" name="Google Shape;821;p38"/>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pic>
        <p:nvPicPr>
          <p:cNvPr id="822" name="Google Shape;822;p38"/>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23" name="Google Shape;823;p38"/>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24" name="Google Shape;824;p38"/>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25" name="Google Shape;825;p38"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26" name="Google Shape;826;p38"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27" name="Google Shape;827;p38"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cxnSp>
        <p:nvCxnSpPr>
          <p:cNvPr id="828" name="Google Shape;828;p38"/>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29" name="Google Shape;829;p38"/>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sp>
        <p:nvSpPr>
          <p:cNvPr id="830" name="Google Shape;830;p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Up with RAPIDS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9"/>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7" name="Google Shape;837;p39"/>
          <p:cNvSpPr/>
          <p:nvPr/>
        </p:nvSpPr>
        <p:spPr>
          <a:xfrm>
            <a:off x="9299837" y="2616264"/>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8" name="Google Shape;838;p39"/>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9" name="Google Shape;839;p39"/>
          <p:cNvSpPr/>
          <p:nvPr/>
        </p:nvSpPr>
        <p:spPr>
          <a:xfrm>
            <a:off x="9299837" y="5932126"/>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40" name="Google Shape;840;p39"/>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841" name="Google Shape;841;p39"/>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42" name="Google Shape;842;p39"/>
          <p:cNvSpPr/>
          <p:nvPr/>
        </p:nvSpPr>
        <p:spPr>
          <a:xfrm>
            <a:off x="9592607" y="3815978"/>
            <a:ext cx="6647789"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Multi-GPU</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On single Node (DGX)</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Or across a cluster</a:t>
            </a:r>
            <a:endParaRPr/>
          </a:p>
        </p:txBody>
      </p:sp>
      <p:sp>
        <p:nvSpPr>
          <p:cNvPr id="843" name="Google Shape;843;p39"/>
          <p:cNvSpPr/>
          <p:nvPr/>
        </p:nvSpPr>
        <p:spPr>
          <a:xfrm>
            <a:off x="9592607" y="2940538"/>
            <a:ext cx="6647789" cy="86793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 DASK </a:t>
            </a:r>
            <a:br>
              <a:rPr lang="en-US" sz="2800" b="1" i="0" u="none" strike="noStrike" cap="none">
                <a:solidFill>
                  <a:schemeClr val="lt2"/>
                </a:solidFill>
                <a:latin typeface="Trebuchet MS"/>
                <a:ea typeface="Trebuchet MS"/>
                <a:cs typeface="Trebuchet MS"/>
                <a:sym typeface="Trebuchet MS"/>
              </a:rPr>
            </a:br>
            <a:r>
              <a:rPr lang="en-US" sz="2800" b="1" i="0" u="none" strike="noStrike" cap="none">
                <a:solidFill>
                  <a:schemeClr val="lt2"/>
                </a:solidFill>
                <a:latin typeface="Trebuchet MS"/>
                <a:ea typeface="Trebuchet MS"/>
                <a:cs typeface="Trebuchet MS"/>
                <a:sym typeface="Trebuchet MS"/>
              </a:rPr>
              <a:t>WITH OPENUCX</a:t>
            </a:r>
            <a:endParaRPr sz="2800" b="1" i="0" u="none" strike="noStrike" cap="none">
              <a:solidFill>
                <a:schemeClr val="lt2"/>
              </a:solidFill>
              <a:latin typeface="Trebuchet MS"/>
              <a:ea typeface="Trebuchet MS"/>
              <a:cs typeface="Trebuchet MS"/>
              <a:sym typeface="Trebuchet MS"/>
            </a:endParaRPr>
          </a:p>
        </p:txBody>
      </p:sp>
      <p:sp>
        <p:nvSpPr>
          <p:cNvPr id="844" name="Google Shape;844;p39"/>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45" name="Google Shape;845;p39"/>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sp>
        <p:nvSpPr>
          <p:cNvPr id="846" name="Google Shape;846;p39"/>
          <p:cNvSpPr/>
          <p:nvPr/>
        </p:nvSpPr>
        <p:spPr>
          <a:xfrm>
            <a:off x="9592607" y="679473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Multi-core and distributed PyData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Dask Array</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Dask DataFrame</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Dask-ML</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 -&gt; Dask Futures</a:t>
            </a:r>
            <a:endParaRPr/>
          </a:p>
        </p:txBody>
      </p:sp>
      <p:sp>
        <p:nvSpPr>
          <p:cNvPr id="847" name="Google Shape;847;p39"/>
          <p:cNvSpPr/>
          <p:nvPr/>
        </p:nvSpPr>
        <p:spPr>
          <a:xfrm>
            <a:off x="9592607"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DASK</a:t>
            </a:r>
            <a:endParaRPr sz="2800" b="1" i="0" u="none" strike="noStrike" cap="none">
              <a:solidFill>
                <a:schemeClr val="lt2"/>
              </a:solidFill>
              <a:latin typeface="Trebuchet MS"/>
              <a:ea typeface="Trebuchet MS"/>
              <a:cs typeface="Trebuchet MS"/>
              <a:sym typeface="Trebuchet MS"/>
            </a:endParaRPr>
          </a:p>
        </p:txBody>
      </p:sp>
      <p:pic>
        <p:nvPicPr>
          <p:cNvPr id="848" name="Google Shape;848;p39"/>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49" name="Google Shape;849;p39"/>
          <p:cNvPicPr preferRelativeResize="0"/>
          <p:nvPr/>
        </p:nvPicPr>
        <p:blipFill rotWithShape="1">
          <a:blip r:embed="rId3">
            <a:alphaModFix/>
          </a:blip>
          <a:srcRect/>
          <a:stretch/>
        </p:blipFill>
        <p:spPr>
          <a:xfrm>
            <a:off x="14062852" y="2823059"/>
            <a:ext cx="2192934" cy="833500"/>
          </a:xfrm>
          <a:prstGeom prst="rect">
            <a:avLst/>
          </a:prstGeom>
          <a:noFill/>
          <a:ln>
            <a:noFill/>
          </a:ln>
        </p:spPr>
      </p:pic>
      <p:pic>
        <p:nvPicPr>
          <p:cNvPr id="850" name="Google Shape;850;p39"/>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51" name="Google Shape;851;p39"/>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52" name="Google Shape;852;p39"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53" name="Google Shape;853;p39"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54" name="Google Shape;854;p39"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pic>
        <p:nvPicPr>
          <p:cNvPr id="855" name="Google Shape;855;p39"/>
          <p:cNvPicPr preferRelativeResize="0"/>
          <p:nvPr/>
        </p:nvPicPr>
        <p:blipFill rotWithShape="1">
          <a:blip r:embed="rId9">
            <a:alphaModFix/>
          </a:blip>
          <a:srcRect/>
          <a:stretch/>
        </p:blipFill>
        <p:spPr>
          <a:xfrm>
            <a:off x="14756339" y="3710497"/>
            <a:ext cx="805959" cy="808558"/>
          </a:xfrm>
          <a:prstGeom prst="rect">
            <a:avLst/>
          </a:prstGeom>
          <a:noFill/>
          <a:ln>
            <a:noFill/>
          </a:ln>
        </p:spPr>
      </p:pic>
      <p:pic>
        <p:nvPicPr>
          <p:cNvPr id="856" name="Google Shape;856;p39"/>
          <p:cNvPicPr preferRelativeResize="0"/>
          <p:nvPr/>
        </p:nvPicPr>
        <p:blipFill rotWithShape="1">
          <a:blip r:embed="rId10">
            <a:alphaModFix/>
          </a:blip>
          <a:srcRect/>
          <a:stretch/>
        </p:blipFill>
        <p:spPr>
          <a:xfrm>
            <a:off x="14278052" y="4731128"/>
            <a:ext cx="1619548" cy="654710"/>
          </a:xfrm>
          <a:prstGeom prst="rect">
            <a:avLst/>
          </a:prstGeom>
          <a:noFill/>
          <a:ln>
            <a:noFill/>
          </a:ln>
        </p:spPr>
      </p:pic>
      <p:pic>
        <p:nvPicPr>
          <p:cNvPr id="857" name="Google Shape;857;p39"/>
          <p:cNvPicPr preferRelativeResize="0"/>
          <p:nvPr/>
        </p:nvPicPr>
        <p:blipFill rotWithShape="1">
          <a:blip r:embed="rId10">
            <a:alphaModFix/>
          </a:blip>
          <a:srcRect/>
          <a:stretch/>
        </p:blipFill>
        <p:spPr>
          <a:xfrm>
            <a:off x="14278052" y="7161123"/>
            <a:ext cx="1619548" cy="654710"/>
          </a:xfrm>
          <a:prstGeom prst="rect">
            <a:avLst/>
          </a:prstGeom>
          <a:noFill/>
          <a:ln>
            <a:noFill/>
          </a:ln>
        </p:spPr>
      </p:pic>
      <p:cxnSp>
        <p:nvCxnSpPr>
          <p:cNvPr id="858" name="Google Shape;858;p39"/>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59" name="Google Shape;859;p39"/>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cxnSp>
        <p:nvCxnSpPr>
          <p:cNvPr id="860" name="Google Shape;860;p39"/>
          <p:cNvCxnSpPr/>
          <p:nvPr/>
        </p:nvCxnSpPr>
        <p:spPr>
          <a:xfrm>
            <a:off x="1475314" y="9108590"/>
            <a:ext cx="15337372" cy="0"/>
          </a:xfrm>
          <a:prstGeom prst="straightConnector1">
            <a:avLst/>
          </a:prstGeom>
          <a:noFill/>
          <a:ln w="9525" cap="flat" cmpd="sng">
            <a:solidFill>
              <a:srgbClr val="595959"/>
            </a:solidFill>
            <a:prstDash val="solid"/>
            <a:round/>
            <a:headEnd type="none" w="sm" len="sm"/>
            <a:tailEnd type="triangle" w="lg" len="lg"/>
          </a:ln>
        </p:spPr>
      </p:cxnSp>
      <p:sp>
        <p:nvSpPr>
          <p:cNvPr id="861" name="Google Shape;861;p39"/>
          <p:cNvSpPr txBox="1"/>
          <p:nvPr/>
        </p:nvSpPr>
        <p:spPr>
          <a:xfrm>
            <a:off x="6263175" y="9065506"/>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a:p>
        </p:txBody>
      </p:sp>
      <p:sp>
        <p:nvSpPr>
          <p:cNvPr id="862" name="Google Shape;862;p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Out with RAPIDS + Dask with OpenUCX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cuDF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cxnSp>
        <p:nvCxnSpPr>
          <p:cNvPr id="873" name="Google Shape;873;p4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874" name="Google Shape;874;p4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875" name="Google Shape;875;p4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876" name="Google Shape;876;p4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877" name="Google Shape;877;p4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78" name="Google Shape;878;p4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79" name="Google Shape;879;p4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880" name="Google Shape;880;p4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81" name="Google Shape;881;p4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882" name="Google Shape;882;p4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883" name="Google Shape;883;p4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884" name="Google Shape;884;p4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885" name="Google Shape;885;p4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86" name="Google Shape;886;p4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87" name="Google Shape;887;p4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88" name="Google Shape;888;p4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889" name="Google Shape;889;p4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890" name="Google Shape;890;p4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91" name="Google Shape;891;p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892" name="Google Shape;892;p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Data Wrangling and Feature Engineering</a:t>
            </a:r>
            <a:endParaRPr/>
          </a:p>
        </p:txBody>
      </p:sp>
      <p:sp>
        <p:nvSpPr>
          <p:cNvPr id="893" name="Google Shape;893;p41"/>
          <p:cNvSpPr/>
          <p:nvPr/>
        </p:nvSpPr>
        <p:spPr>
          <a:xfrm>
            <a:off x="1391531" y="2855128"/>
            <a:ext cx="150297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894" name="Google Shape;894;p4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42"/>
          <p:cNvPicPr preferRelativeResize="0"/>
          <p:nvPr/>
        </p:nvPicPr>
        <p:blipFill rotWithShape="1">
          <a:blip r:embed="rId3">
            <a:alphaModFix/>
          </a:blip>
          <a:srcRect/>
          <a:stretch/>
        </p:blipFill>
        <p:spPr>
          <a:xfrm>
            <a:off x="677334" y="3306517"/>
            <a:ext cx="16933333" cy="5555173"/>
          </a:xfrm>
          <a:prstGeom prst="rect">
            <a:avLst/>
          </a:prstGeom>
          <a:noFill/>
          <a:ln>
            <a:noFill/>
          </a:ln>
        </p:spPr>
      </p:pic>
      <p:sp>
        <p:nvSpPr>
          <p:cNvPr id="901" name="Google Shape;901;p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GPU-Accelerated ETL</a:t>
            </a:r>
            <a:endParaRPr/>
          </a:p>
        </p:txBody>
      </p:sp>
      <p:sp>
        <p:nvSpPr>
          <p:cNvPr id="902" name="Google Shape;902;p4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marL="0" lvl="0" indent="0" algn="ctr" rtl="0">
              <a:lnSpc>
                <a:spcPct val="90000"/>
              </a:lnSpc>
              <a:spcBef>
                <a:spcPts val="3000"/>
              </a:spcBef>
              <a:spcAft>
                <a:spcPts val="0"/>
              </a:spcAft>
              <a:buSzPts val="3000"/>
              <a:buFont typeface="Trebuchet M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43"/>
          <p:cNvSpPr txBox="1"/>
          <p:nvPr/>
        </p:nvSpPr>
        <p:spPr>
          <a:xfrm>
            <a:off x="11103228" y="3568700"/>
            <a:ext cx="2691122" cy="154701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Pandas</a:t>
            </a:r>
            <a:endParaRPr sz="2400" b="0" i="0" u="none" strike="noStrike" cap="none">
              <a:solidFill>
                <a:srgbClr val="4D4D4D"/>
              </a:solidFill>
              <a:latin typeface="Trebuchet MS"/>
              <a:ea typeface="Trebuchet MS"/>
              <a:cs typeface="Trebuchet MS"/>
              <a:sym typeface="Trebuchet MS"/>
            </a:endParaRPr>
          </a:p>
        </p:txBody>
      </p:sp>
      <p:sp>
        <p:nvSpPr>
          <p:cNvPr id="908" name="Google Shape;908;p43"/>
          <p:cNvSpPr txBox="1"/>
          <p:nvPr/>
        </p:nvSpPr>
        <p:spPr>
          <a:xfrm>
            <a:off x="11101067" y="6648682"/>
            <a:ext cx="2688336" cy="154703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Cub</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Jitify</a:t>
            </a:r>
            <a:endParaRPr sz="2400" b="0" i="0" u="none" strike="noStrike" cap="none">
              <a:solidFill>
                <a:srgbClr val="4D4D4D"/>
              </a:solidFill>
              <a:latin typeface="Trebuchet MS"/>
              <a:ea typeface="Trebuchet MS"/>
              <a:cs typeface="Trebuchet MS"/>
              <a:sym typeface="Trebuchet MS"/>
            </a:endParaRPr>
          </a:p>
        </p:txBody>
      </p:sp>
      <p:sp>
        <p:nvSpPr>
          <p:cNvPr id="909" name="Google Shape;909;p43"/>
          <p:cNvSpPr/>
          <p:nvPr/>
        </p:nvSpPr>
        <p:spPr>
          <a:xfrm>
            <a:off x="4531976" y="3568700"/>
            <a:ext cx="3746950"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910" name="Google Shape;910;p43"/>
          <p:cNvSpPr/>
          <p:nvPr/>
        </p:nvSpPr>
        <p:spPr>
          <a:xfrm>
            <a:off x="4531976" y="4595361"/>
            <a:ext cx="3746950" cy="860500"/>
          </a:xfrm>
          <a:prstGeom prst="rect">
            <a:avLst/>
          </a:prstGeom>
          <a:solidFill>
            <a:srgbClr val="229FA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911" name="Google Shape;911;p43"/>
          <p:cNvSpPr/>
          <p:nvPr/>
        </p:nvSpPr>
        <p:spPr>
          <a:xfrm>
            <a:off x="4531976" y="5622022"/>
            <a:ext cx="3746950" cy="860500"/>
          </a:xfrm>
          <a:prstGeom prst="rect">
            <a:avLst/>
          </a:prstGeom>
          <a:solidFill>
            <a:srgbClr val="7400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 </a:t>
            </a:r>
            <a:endParaRPr sz="2400" b="0" i="0" u="none" strike="noStrike" cap="none">
              <a:solidFill>
                <a:srgbClr val="FFFFFF"/>
              </a:solidFill>
              <a:latin typeface="Trebuchet MS"/>
              <a:ea typeface="Trebuchet MS"/>
              <a:cs typeface="Trebuchet MS"/>
              <a:sym typeface="Trebuchet MS"/>
            </a:endParaRPr>
          </a:p>
        </p:txBody>
      </p:sp>
      <p:sp>
        <p:nvSpPr>
          <p:cNvPr id="912" name="Google Shape;912;p43"/>
          <p:cNvSpPr/>
          <p:nvPr/>
        </p:nvSpPr>
        <p:spPr>
          <a:xfrm>
            <a:off x="4531749" y="6648682"/>
            <a:ext cx="3746950" cy="860500"/>
          </a:xfrm>
          <a:prstGeom prst="rect">
            <a:avLst/>
          </a:prstGeom>
          <a:solidFill>
            <a:srgbClr val="878787"/>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913" name="Google Shape;913;p43"/>
          <p:cNvSpPr/>
          <p:nvPr/>
        </p:nvSpPr>
        <p:spPr>
          <a:xfrm>
            <a:off x="4531913" y="7675342"/>
            <a:ext cx="3746950"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cxnSp>
        <p:nvCxnSpPr>
          <p:cNvPr id="914" name="Google Shape;914;p43"/>
          <p:cNvCxnSpPr/>
          <p:nvPr/>
        </p:nvCxnSpPr>
        <p:spPr>
          <a:xfrm>
            <a:off x="8631011" y="3996040"/>
            <a:ext cx="2152650" cy="0"/>
          </a:xfrm>
          <a:prstGeom prst="straightConnector1">
            <a:avLst/>
          </a:prstGeom>
          <a:noFill/>
          <a:ln w="31750" cap="flat" cmpd="sng">
            <a:solidFill>
              <a:schemeClr val="accent4"/>
            </a:solidFill>
            <a:prstDash val="solid"/>
            <a:round/>
            <a:headEnd type="none" w="sm" len="sm"/>
            <a:tailEnd type="triangle" w="med" len="med"/>
          </a:ln>
        </p:spPr>
      </p:cxnSp>
      <p:cxnSp>
        <p:nvCxnSpPr>
          <p:cNvPr id="915" name="Google Shape;915;p43"/>
          <p:cNvCxnSpPr/>
          <p:nvPr/>
        </p:nvCxnSpPr>
        <p:spPr>
          <a:xfrm>
            <a:off x="8631011" y="7072843"/>
            <a:ext cx="2152650" cy="0"/>
          </a:xfrm>
          <a:prstGeom prst="straightConnector1">
            <a:avLst/>
          </a:prstGeom>
          <a:noFill/>
          <a:ln w="31750" cap="flat" cmpd="sng">
            <a:solidFill>
              <a:schemeClr val="accent4"/>
            </a:solidFill>
            <a:prstDash val="solid"/>
            <a:round/>
            <a:headEnd type="none" w="sm" len="sm"/>
            <a:tailEnd type="triangle" w="med" len="med"/>
          </a:ln>
        </p:spPr>
      </p:cxnSp>
      <p:sp>
        <p:nvSpPr>
          <p:cNvPr id="916" name="Google Shape;916;p4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p44"/>
          <p:cNvPicPr preferRelativeResize="0"/>
          <p:nvPr/>
        </p:nvPicPr>
        <p:blipFill rotWithShape="1">
          <a:blip r:embed="rId3">
            <a:alphaModFix/>
          </a:blip>
          <a:srcRect/>
          <a:stretch/>
        </p:blipFill>
        <p:spPr>
          <a:xfrm>
            <a:off x="14790731" y="6226657"/>
            <a:ext cx="1164888" cy="807808"/>
          </a:xfrm>
          <a:prstGeom prst="rect">
            <a:avLst/>
          </a:prstGeom>
          <a:noFill/>
          <a:ln>
            <a:noFill/>
          </a:ln>
        </p:spPr>
      </p:pic>
      <p:pic>
        <p:nvPicPr>
          <p:cNvPr id="923" name="Google Shape;923;p44"/>
          <p:cNvPicPr preferRelativeResize="0"/>
          <p:nvPr/>
        </p:nvPicPr>
        <p:blipFill rotWithShape="1">
          <a:blip r:embed="rId4">
            <a:alphaModFix/>
          </a:blip>
          <a:srcRect/>
          <a:stretch/>
        </p:blipFill>
        <p:spPr>
          <a:xfrm>
            <a:off x="13437705" y="6264869"/>
            <a:ext cx="650594" cy="731378"/>
          </a:xfrm>
          <a:prstGeom prst="rect">
            <a:avLst/>
          </a:prstGeom>
          <a:noFill/>
          <a:ln>
            <a:noFill/>
          </a:ln>
        </p:spPr>
      </p:pic>
      <p:sp>
        <p:nvSpPr>
          <p:cNvPr id="924" name="Google Shape;924;p4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25" name="Google Shape;925;p44"/>
          <p:cNvSpPr txBox="1">
            <a:spLocks noGrp="1"/>
          </p:cNvSpPr>
          <p:nvPr>
            <p:ph type="body" idx="1"/>
          </p:nvPr>
        </p:nvSpPr>
        <p:spPr>
          <a:xfrm>
            <a:off x="861250" y="3505059"/>
            <a:ext cx="79218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CUDA C++ LIBRARY</a:t>
            </a:r>
            <a:endParaRPr/>
          </a:p>
          <a:p>
            <a:pPr marL="283110" lvl="0" indent="-283110" algn="l" rtl="0">
              <a:lnSpc>
                <a:spcPct val="90000"/>
              </a:lnSpc>
              <a:spcBef>
                <a:spcPts val="3000"/>
              </a:spcBef>
              <a:spcAft>
                <a:spcPts val="0"/>
              </a:spcAft>
              <a:buSzPts val="1920"/>
              <a:buChar char="▸"/>
            </a:pPr>
            <a:r>
              <a:rPr lang="en-US"/>
              <a:t>Table (dataframe) and column types and algorithms</a:t>
            </a:r>
            <a:endParaRPr/>
          </a:p>
          <a:p>
            <a:pPr marL="283110" lvl="0" indent="-283110" algn="l" rtl="0">
              <a:lnSpc>
                <a:spcPct val="90000"/>
              </a:lnSpc>
              <a:spcBef>
                <a:spcPts val="3000"/>
              </a:spcBef>
              <a:spcAft>
                <a:spcPts val="0"/>
              </a:spcAft>
              <a:buSzPts val="1920"/>
              <a:buChar char="▸"/>
            </a:pPr>
            <a:r>
              <a:rPr lang="en-US"/>
              <a:t>CUDA kernels for sorting, join, groupby, reductions, partitioning, elementwise operations, etc.</a:t>
            </a:r>
            <a:endParaRPr/>
          </a:p>
          <a:p>
            <a:pPr marL="283110" lvl="0" indent="-283110" algn="l" rtl="0">
              <a:lnSpc>
                <a:spcPct val="90000"/>
              </a:lnSpc>
              <a:spcBef>
                <a:spcPts val="3000"/>
              </a:spcBef>
              <a:spcAft>
                <a:spcPts val="0"/>
              </a:spcAft>
              <a:buSzPts val="1920"/>
              <a:buChar char="▸"/>
            </a:pPr>
            <a:r>
              <a:rPr lang="en-US"/>
              <a:t>Optimized GPU implementations for strings, timestamps, numeric types (more coming)</a:t>
            </a:r>
            <a:endParaRPr/>
          </a:p>
          <a:p>
            <a:pPr marL="283110" lvl="0" indent="-283110" algn="l" rtl="0">
              <a:lnSpc>
                <a:spcPct val="90000"/>
              </a:lnSpc>
              <a:spcBef>
                <a:spcPts val="3000"/>
              </a:spcBef>
              <a:spcAft>
                <a:spcPts val="0"/>
              </a:spcAft>
              <a:buSzPts val="1920"/>
              <a:buChar char="▸"/>
            </a:pPr>
            <a:r>
              <a:rPr lang="en-US"/>
              <a:t>Primitives for scalable distributed ETL</a:t>
            </a:r>
            <a:endParaRPr/>
          </a:p>
        </p:txBody>
      </p:sp>
      <p:sp>
        <p:nvSpPr>
          <p:cNvPr id="926" name="Google Shape;926;p4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libcuDF is…</a:t>
            </a:r>
            <a:endParaRPr/>
          </a:p>
          <a:p>
            <a:pPr marL="0" lvl="0" indent="0" algn="ctr" rtl="0">
              <a:lnSpc>
                <a:spcPct val="90000"/>
              </a:lnSpc>
              <a:spcBef>
                <a:spcPts val="3000"/>
              </a:spcBef>
              <a:spcAft>
                <a:spcPts val="0"/>
              </a:spcAft>
              <a:buSzPts val="3000"/>
              <a:buFont typeface="Trebuchet MS"/>
              <a:buNone/>
            </a:pPr>
            <a:endParaRPr/>
          </a:p>
        </p:txBody>
      </p:sp>
      <p:pic>
        <p:nvPicPr>
          <p:cNvPr id="927" name="Google Shape;927;p44"/>
          <p:cNvPicPr preferRelativeResize="0"/>
          <p:nvPr/>
        </p:nvPicPr>
        <p:blipFill rotWithShape="1">
          <a:blip r:embed="rId5">
            <a:alphaModFix/>
          </a:blip>
          <a:srcRect/>
          <a:stretch/>
        </p:blipFill>
        <p:spPr>
          <a:xfrm>
            <a:off x="10638499" y="6269361"/>
            <a:ext cx="2096772" cy="722394"/>
          </a:xfrm>
          <a:prstGeom prst="rect">
            <a:avLst/>
          </a:prstGeom>
          <a:noFill/>
          <a:ln>
            <a:noFill/>
          </a:ln>
        </p:spPr>
      </p:pic>
      <p:grpSp>
        <p:nvGrpSpPr>
          <p:cNvPr id="928" name="Google Shape;928;p44"/>
          <p:cNvGrpSpPr/>
          <p:nvPr/>
        </p:nvGrpSpPr>
        <p:grpSpPr>
          <a:xfrm>
            <a:off x="9925878" y="3635833"/>
            <a:ext cx="7063800" cy="2358600"/>
            <a:chOff x="9925878" y="2310106"/>
            <a:chExt cx="7063800" cy="2358600"/>
          </a:xfrm>
        </p:grpSpPr>
        <p:sp>
          <p:nvSpPr>
            <p:cNvPr id="929" name="Google Shape;929;p44"/>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930" name="Google Shape;930;p44"/>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4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37" name="Google Shape;937;p45"/>
          <p:cNvSpPr txBox="1">
            <a:spLocks noGrp="1"/>
          </p:cNvSpPr>
          <p:nvPr>
            <p:ph type="body" idx="1"/>
          </p:nvPr>
        </p:nvSpPr>
        <p:spPr>
          <a:xfrm>
            <a:off x="861250" y="3505059"/>
            <a:ext cx="693521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PYTHON LIBRARY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938" name="Google Shape;938;p4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a:t>
            </a:r>
            <a:endParaRPr/>
          </a:p>
        </p:txBody>
      </p:sp>
      <p:grpSp>
        <p:nvGrpSpPr>
          <p:cNvPr id="939" name="Google Shape;939;p45"/>
          <p:cNvGrpSpPr/>
          <p:nvPr/>
        </p:nvGrpSpPr>
        <p:grpSpPr>
          <a:xfrm>
            <a:off x="8423855" y="3505118"/>
            <a:ext cx="8908614" cy="5721321"/>
            <a:chOff x="9231087" y="3310758"/>
            <a:chExt cx="8100949" cy="5202620"/>
          </a:xfrm>
        </p:grpSpPr>
        <p:grpSp>
          <p:nvGrpSpPr>
            <p:cNvPr id="940" name="Google Shape;940;p45"/>
            <p:cNvGrpSpPr/>
            <p:nvPr/>
          </p:nvGrpSpPr>
          <p:grpSpPr>
            <a:xfrm>
              <a:off x="9231087" y="3310758"/>
              <a:ext cx="8095379" cy="5202620"/>
              <a:chOff x="225423" y="1708925"/>
              <a:chExt cx="5514416" cy="3543924"/>
            </a:xfrm>
          </p:grpSpPr>
          <p:pic>
            <p:nvPicPr>
              <p:cNvPr id="941" name="Google Shape;941;p45"/>
              <p:cNvPicPr preferRelativeResize="0"/>
              <p:nvPr/>
            </p:nvPicPr>
            <p:blipFill rotWithShape="1">
              <a:blip r:embed="rId3">
                <a:alphaModFix/>
              </a:blip>
              <a:srcRect l="1291" r="1207" b="44610"/>
              <a:stretch/>
            </p:blipFill>
            <p:spPr>
              <a:xfrm>
                <a:off x="225423" y="1708925"/>
                <a:ext cx="5514416" cy="2298186"/>
              </a:xfrm>
              <a:prstGeom prst="rect">
                <a:avLst/>
              </a:prstGeom>
              <a:noFill/>
              <a:ln>
                <a:noFill/>
              </a:ln>
            </p:spPr>
          </p:pic>
          <p:pic>
            <p:nvPicPr>
              <p:cNvPr id="942" name="Google Shape;942;p45"/>
              <p:cNvPicPr preferRelativeResize="0"/>
              <p:nvPr/>
            </p:nvPicPr>
            <p:blipFill rotWithShape="1">
              <a:blip r:embed="rId3">
                <a:alphaModFix/>
              </a:blip>
              <a:srcRect l="1291" t="69976" r="1207"/>
              <a:stretch/>
            </p:blipFill>
            <p:spPr>
              <a:xfrm>
                <a:off x="225423" y="4007098"/>
                <a:ext cx="5514416" cy="1245751"/>
              </a:xfrm>
              <a:prstGeom prst="rect">
                <a:avLst/>
              </a:prstGeom>
              <a:noFill/>
              <a:ln>
                <a:noFill/>
              </a:ln>
            </p:spPr>
          </p:pic>
        </p:grpSp>
        <p:cxnSp>
          <p:nvCxnSpPr>
            <p:cNvPr id="943" name="Google Shape;943;p45"/>
            <p:cNvCxnSpPr/>
            <p:nvPr/>
          </p:nvCxnSpPr>
          <p:spPr>
            <a:xfrm>
              <a:off x="9862457" y="33400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44" name="Google Shape;944;p45"/>
            <p:cNvCxnSpPr/>
            <p:nvPr/>
          </p:nvCxnSpPr>
          <p:spPr>
            <a:xfrm>
              <a:off x="9862457" y="38734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45" name="Google Shape;945;p45"/>
            <p:cNvCxnSpPr/>
            <p:nvPr/>
          </p:nvCxnSpPr>
          <p:spPr>
            <a:xfrm>
              <a:off x="9862457" y="6758170"/>
              <a:ext cx="7469579" cy="0"/>
            </a:xfrm>
            <a:prstGeom prst="straightConnector1">
              <a:avLst/>
            </a:prstGeom>
            <a:noFill/>
            <a:ln w="31750" cap="flat" cmpd="sng">
              <a:solidFill>
                <a:schemeClr val="lt2"/>
              </a:solidFill>
              <a:prstDash val="solid"/>
              <a:round/>
              <a:headEnd type="none" w="sm" len="sm"/>
              <a:tailEnd type="none" w="sm" len="sm"/>
            </a:ln>
          </p:spPr>
        </p:cxnSp>
        <p:cxnSp>
          <p:nvCxnSpPr>
            <p:cNvPr id="946" name="Google Shape;946;p45"/>
            <p:cNvCxnSpPr/>
            <p:nvPr/>
          </p:nvCxnSpPr>
          <p:spPr>
            <a:xfrm>
              <a:off x="9862457" y="7433084"/>
              <a:ext cx="746957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cxnSp>
        <p:nvCxnSpPr>
          <p:cNvPr id="952" name="Google Shape;952;p46"/>
          <p:cNvCxnSpPr/>
          <p:nvPr/>
        </p:nvCxnSpPr>
        <p:spPr>
          <a:xfrm>
            <a:off x="10364992" y="5634600"/>
            <a:ext cx="6467700" cy="0"/>
          </a:xfrm>
          <a:prstGeom prst="straightConnector1">
            <a:avLst/>
          </a:prstGeom>
          <a:noFill/>
          <a:ln w="12700" cap="flat" cmpd="sng">
            <a:solidFill>
              <a:srgbClr val="B3B3B3"/>
            </a:solidFill>
            <a:prstDash val="solid"/>
            <a:round/>
            <a:headEnd type="none" w="sm" len="sm"/>
            <a:tailEnd type="none" w="sm" len="sm"/>
          </a:ln>
        </p:spPr>
      </p:cxnSp>
      <p:sp>
        <p:nvSpPr>
          <p:cNvPr id="953" name="Google Shape;953;p46"/>
          <p:cNvSpPr txBox="1">
            <a:spLocks noGrp="1"/>
          </p:cNvSpPr>
          <p:nvPr>
            <p:ph type="title"/>
          </p:nvPr>
        </p:nvSpPr>
        <p:spPr>
          <a:xfrm>
            <a:off x="830580" y="1229044"/>
            <a:ext cx="16626841" cy="984885"/>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None/>
            </a:pPr>
            <a:r>
              <a:rPr lang="en-US"/>
              <a:t>Benchmarks: Single-GPU Speedup vs. Pandas</a:t>
            </a:r>
            <a:endParaRPr>
              <a:solidFill>
                <a:srgbClr val="4C4C4C"/>
              </a:solidFill>
            </a:endParaRPr>
          </a:p>
        </p:txBody>
      </p:sp>
      <p:sp>
        <p:nvSpPr>
          <p:cNvPr id="954" name="Google Shape;954;p46"/>
          <p:cNvSpPr txBox="1">
            <a:spLocks noGrp="1"/>
          </p:cNvSpPr>
          <p:nvPr>
            <p:ph type="body" idx="1"/>
          </p:nvPr>
        </p:nvSpPr>
        <p:spPr>
          <a:xfrm>
            <a:off x="883325" y="3347400"/>
            <a:ext cx="7596900" cy="2516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cuDF v0.13, Pandas 0.25.3</a:t>
            </a:r>
            <a:endParaRPr/>
          </a:p>
          <a:p>
            <a:pPr marL="283111" lvl="0" indent="-283111" algn="l" rtl="0">
              <a:spcBef>
                <a:spcPts val="3000"/>
              </a:spcBef>
              <a:spcAft>
                <a:spcPts val="0"/>
              </a:spcAft>
              <a:buClr>
                <a:schemeClr val="lt2"/>
              </a:buClr>
              <a:buSzPts val="1920"/>
              <a:buFont typeface="Noto Sans Symbols"/>
              <a:buChar char="▸"/>
            </a:pPr>
            <a:r>
              <a:rPr lang="en-US"/>
              <a:t>Running on NVIDIA DGX-1:</a:t>
            </a:r>
            <a:endParaRPr/>
          </a:p>
          <a:p>
            <a:pPr marL="1240920" lvl="1" indent="-288401" algn="l" rtl="0">
              <a:spcBef>
                <a:spcPts val="3000"/>
              </a:spcBef>
              <a:spcAft>
                <a:spcPts val="0"/>
              </a:spcAft>
              <a:buSzPts val="1600"/>
              <a:buChar char="▸"/>
            </a:pPr>
            <a:r>
              <a:rPr lang="en-US"/>
              <a:t>GPU: NVIDIA Tesla V100 32GB</a:t>
            </a:r>
            <a:endParaRPr/>
          </a:p>
          <a:p>
            <a:pPr marL="1240920" lvl="1" indent="-288401" algn="l" rtl="0">
              <a:spcBef>
                <a:spcPts val="3000"/>
              </a:spcBef>
              <a:spcAft>
                <a:spcPts val="0"/>
              </a:spcAft>
              <a:buSzPts val="1600"/>
              <a:buChar char="▸"/>
            </a:pPr>
            <a:r>
              <a:rPr lang="en-US"/>
              <a:t>CPU: Intel(R) Xeon(R) CPU E5-2698 v4 @ 2.20GHz</a:t>
            </a:r>
            <a:endParaRPr/>
          </a:p>
          <a:p>
            <a:pPr marL="283110" lvl="0" indent="-283110" algn="l" rtl="0">
              <a:spcBef>
                <a:spcPts val="3000"/>
              </a:spcBef>
              <a:spcAft>
                <a:spcPts val="0"/>
              </a:spcAft>
              <a:buSzPts val="1920"/>
              <a:buChar char="▸"/>
            </a:pPr>
            <a:r>
              <a:rPr lang="en-US"/>
              <a:t>Benchmark Setup:</a:t>
            </a:r>
            <a:endParaRPr/>
          </a:p>
          <a:p>
            <a:pPr marL="1240920" lvl="1" indent="-288401" algn="l" rtl="0">
              <a:spcBef>
                <a:spcPts val="3000"/>
              </a:spcBef>
              <a:spcAft>
                <a:spcPts val="0"/>
              </a:spcAft>
              <a:buSzPts val="1600"/>
              <a:buChar char="▸"/>
            </a:pPr>
            <a:r>
              <a:rPr lang="en-US"/>
              <a:t>RMM Pool Allocator Enabled</a:t>
            </a:r>
            <a:endParaRPr/>
          </a:p>
          <a:p>
            <a:pPr marL="1240920" lvl="1" indent="-288401" algn="l" rtl="0">
              <a:spcBef>
                <a:spcPts val="3000"/>
              </a:spcBef>
              <a:spcAft>
                <a:spcPts val="0"/>
              </a:spcAft>
              <a:buSzPts val="1600"/>
              <a:buChar char="▸"/>
            </a:pPr>
            <a:r>
              <a:rPr lang="en-US"/>
              <a:t>DataFrames: 2x int32 columns key columns, 3x int32 value columns</a:t>
            </a:r>
            <a:endParaRPr/>
          </a:p>
          <a:p>
            <a:pPr marL="1240920" lvl="1" indent="-288401" algn="l" rtl="0">
              <a:spcBef>
                <a:spcPts val="3000"/>
              </a:spcBef>
              <a:spcAft>
                <a:spcPts val="0"/>
              </a:spcAft>
              <a:buSzPts val="1600"/>
              <a:buChar char="▸"/>
            </a:pPr>
            <a:r>
              <a:rPr lang="en-US"/>
              <a:t>Merge: inner; GroupBy: count, sum, min, max calculated for each value column</a:t>
            </a:r>
            <a:endParaRPr/>
          </a:p>
          <a:p>
            <a:pPr marL="283111" lvl="0" indent="-161190" algn="l" rtl="0">
              <a:spcBef>
                <a:spcPts val="3000"/>
              </a:spcBef>
              <a:spcAft>
                <a:spcPts val="0"/>
              </a:spcAft>
              <a:buClr>
                <a:schemeClr val="lt2"/>
              </a:buClr>
              <a:buSzPts val="1920"/>
              <a:buFont typeface="Noto Sans Symbols"/>
              <a:buNone/>
            </a:pPr>
            <a:endParaRPr/>
          </a:p>
          <a:p>
            <a:pPr marL="283111" lvl="0" indent="-161190" algn="l" rtl="0">
              <a:spcBef>
                <a:spcPts val="3000"/>
              </a:spcBef>
              <a:spcAft>
                <a:spcPts val="0"/>
              </a:spcAft>
              <a:buClr>
                <a:schemeClr val="lt2"/>
              </a:buClr>
              <a:buSzPts val="1920"/>
              <a:buFont typeface="Noto Sans Symbols"/>
              <a:buNone/>
            </a:pPr>
            <a:endParaRPr/>
          </a:p>
        </p:txBody>
      </p:sp>
      <p:sp>
        <p:nvSpPr>
          <p:cNvPr id="955" name="Google Shape;955;p46"/>
          <p:cNvSpPr/>
          <p:nvPr/>
        </p:nvSpPr>
        <p:spPr>
          <a:xfrm>
            <a:off x="12415129" y="3820900"/>
            <a:ext cx="234600" cy="41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56" name="Google Shape;956;p46"/>
          <p:cNvSpPr/>
          <p:nvPr/>
        </p:nvSpPr>
        <p:spPr>
          <a:xfrm>
            <a:off x="14604103" y="3820900"/>
            <a:ext cx="234456"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57" name="Google Shape;957;p46"/>
          <p:cNvSpPr txBox="1"/>
          <p:nvPr/>
        </p:nvSpPr>
        <p:spPr>
          <a:xfrm>
            <a:off x="9675300" y="5430606"/>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grpSp>
        <p:nvGrpSpPr>
          <p:cNvPr id="958" name="Google Shape;958;p46"/>
          <p:cNvGrpSpPr/>
          <p:nvPr/>
        </p:nvGrpSpPr>
        <p:grpSpPr>
          <a:xfrm>
            <a:off x="9314352" y="3347408"/>
            <a:ext cx="7518348" cy="5062949"/>
            <a:chOff x="9314352" y="3527668"/>
            <a:chExt cx="7518348" cy="5062949"/>
          </a:xfrm>
        </p:grpSpPr>
        <p:cxnSp>
          <p:nvCxnSpPr>
            <p:cNvPr id="959" name="Google Shape;959;p46"/>
            <p:cNvCxnSpPr>
              <a:stCxn id="960" idx="3"/>
            </p:cNvCxnSpPr>
            <p:nvPr/>
          </p:nvCxnSpPr>
          <p:spPr>
            <a:xfrm>
              <a:off x="10361488"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961" name="Google Shape;961;p46"/>
            <p:cNvCxnSpPr/>
            <p:nvPr/>
          </p:nvCxnSpPr>
          <p:spPr>
            <a:xfrm>
              <a:off x="10361567" y="4724885"/>
              <a:ext cx="6467700" cy="0"/>
            </a:xfrm>
            <a:prstGeom prst="straightConnector1">
              <a:avLst/>
            </a:prstGeom>
            <a:noFill/>
            <a:ln w="12700" cap="flat" cmpd="sng">
              <a:solidFill>
                <a:srgbClr val="B3B3B3"/>
              </a:solidFill>
              <a:prstDash val="solid"/>
              <a:round/>
              <a:headEnd type="none" w="sm" len="sm"/>
              <a:tailEnd type="none" w="sm" len="sm"/>
            </a:ln>
          </p:spPr>
        </p:cxnSp>
        <p:sp>
          <p:nvSpPr>
            <p:cNvPr id="962" name="Google Shape;962;p46"/>
            <p:cNvSpPr/>
            <p:nvPr/>
          </p:nvSpPr>
          <p:spPr>
            <a:xfrm>
              <a:off x="10534428" y="4290713"/>
              <a:ext cx="781200" cy="378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3" name="Google Shape;963;p46"/>
            <p:cNvSpPr/>
            <p:nvPr/>
          </p:nvSpPr>
          <p:spPr>
            <a:xfrm>
              <a:off x="11438775" y="4724885"/>
              <a:ext cx="781200" cy="3364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4" name="Google Shape;964;p46"/>
            <p:cNvSpPr/>
            <p:nvPr/>
          </p:nvSpPr>
          <p:spPr>
            <a:xfrm>
              <a:off x="12775600" y="5196784"/>
              <a:ext cx="781200" cy="288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5" name="Google Shape;965;p46"/>
            <p:cNvSpPr/>
            <p:nvPr/>
          </p:nvSpPr>
          <p:spPr>
            <a:xfrm>
              <a:off x="13680775" y="5416160"/>
              <a:ext cx="781200" cy="2679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6" name="Google Shape;966;p46"/>
            <p:cNvSpPr/>
            <p:nvPr/>
          </p:nvSpPr>
          <p:spPr>
            <a:xfrm>
              <a:off x="14977875" y="5517259"/>
              <a:ext cx="781200" cy="2561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7" name="Google Shape;967;p46"/>
            <p:cNvSpPr/>
            <p:nvPr/>
          </p:nvSpPr>
          <p:spPr>
            <a:xfrm>
              <a:off x="15884600" y="5651088"/>
              <a:ext cx="781200" cy="2427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968" name="Google Shape;968;p46"/>
            <p:cNvCxnSpPr/>
            <p:nvPr/>
          </p:nvCxnSpPr>
          <p:spPr>
            <a:xfrm rot="10800000">
              <a:off x="10336200" y="8085930"/>
              <a:ext cx="6496500" cy="0"/>
            </a:xfrm>
            <a:prstGeom prst="straightConnector1">
              <a:avLst/>
            </a:prstGeom>
            <a:noFill/>
            <a:ln w="25400" cap="flat" cmpd="sng">
              <a:solidFill>
                <a:srgbClr val="B3B3B3"/>
              </a:solidFill>
              <a:prstDash val="solid"/>
              <a:round/>
              <a:headEnd type="none" w="sm" len="sm"/>
              <a:tailEnd type="none" w="sm" len="sm"/>
            </a:ln>
          </p:spPr>
        </p:cxnSp>
        <p:sp>
          <p:nvSpPr>
            <p:cNvPr id="960" name="Google Shape;960;p46"/>
            <p:cNvSpPr txBox="1"/>
            <p:nvPr/>
          </p:nvSpPr>
          <p:spPr>
            <a:xfrm>
              <a:off x="9654988" y="4136572"/>
              <a:ext cx="7065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69" name="Google Shape;969;p46"/>
            <p:cNvSpPr txBox="1"/>
            <p:nvPr/>
          </p:nvSpPr>
          <p:spPr>
            <a:xfrm>
              <a:off x="9671925" y="4507491"/>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70" name="Google Shape;970;p46"/>
            <p:cNvSpPr txBox="1"/>
            <p:nvPr/>
          </p:nvSpPr>
          <p:spPr>
            <a:xfrm>
              <a:off x="9835223" y="7872831"/>
              <a:ext cx="5262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971" name="Google Shape;971;p46"/>
            <p:cNvSpPr txBox="1"/>
            <p:nvPr/>
          </p:nvSpPr>
          <p:spPr>
            <a:xfrm>
              <a:off x="10917540"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Merge</a:t>
              </a:r>
              <a:endParaRPr sz="2400" b="0" i="0" u="none" strike="noStrike" cap="none">
                <a:solidFill>
                  <a:srgbClr val="868686"/>
                </a:solidFill>
                <a:latin typeface="Arial"/>
                <a:ea typeface="Arial"/>
                <a:cs typeface="Arial"/>
                <a:sym typeface="Arial"/>
              </a:endParaRPr>
            </a:p>
          </p:txBody>
        </p:sp>
        <p:sp>
          <p:nvSpPr>
            <p:cNvPr id="972" name="Google Shape;972;p46"/>
            <p:cNvSpPr txBox="1"/>
            <p:nvPr/>
          </p:nvSpPr>
          <p:spPr>
            <a:xfrm>
              <a:off x="13040376"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Sort</a:t>
              </a:r>
              <a:endParaRPr sz="2400" b="0" i="0" u="none" strike="noStrike" cap="none">
                <a:solidFill>
                  <a:srgbClr val="868686"/>
                </a:solidFill>
                <a:latin typeface="Arial"/>
                <a:ea typeface="Arial"/>
                <a:cs typeface="Arial"/>
                <a:sym typeface="Arial"/>
              </a:endParaRPr>
            </a:p>
          </p:txBody>
        </p:sp>
        <p:sp>
          <p:nvSpPr>
            <p:cNvPr id="973" name="Google Shape;973;p46"/>
            <p:cNvSpPr txBox="1"/>
            <p:nvPr/>
          </p:nvSpPr>
          <p:spPr>
            <a:xfrm>
              <a:off x="15121467" y="8182617"/>
              <a:ext cx="1205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GroupBy</a:t>
              </a:r>
              <a:endParaRPr sz="2400" b="0" i="0" u="none" strike="noStrike" cap="none">
                <a:solidFill>
                  <a:srgbClr val="868686"/>
                </a:solidFill>
                <a:latin typeface="Arial"/>
                <a:ea typeface="Arial"/>
                <a:cs typeface="Arial"/>
                <a:sym typeface="Arial"/>
              </a:endParaRPr>
            </a:p>
          </p:txBody>
        </p:sp>
        <p:sp>
          <p:nvSpPr>
            <p:cNvPr id="974" name="Google Shape;974;p46"/>
            <p:cNvSpPr txBox="1"/>
            <p:nvPr/>
          </p:nvSpPr>
          <p:spPr>
            <a:xfrm rot="-5400000">
              <a:off x="8163702" y="5800697"/>
              <a:ext cx="27093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GPU Speedup Over CPU</a:t>
              </a:r>
              <a:endParaRPr sz="2400" b="0" i="0" u="none" strike="noStrike" cap="none">
                <a:solidFill>
                  <a:srgbClr val="868686"/>
                </a:solidFill>
                <a:latin typeface="Arial"/>
                <a:ea typeface="Arial"/>
                <a:cs typeface="Arial"/>
                <a:sym typeface="Arial"/>
              </a:endParaRPr>
            </a:p>
          </p:txBody>
        </p:sp>
        <p:grpSp>
          <p:nvGrpSpPr>
            <p:cNvPr id="975" name="Google Shape;975;p46"/>
            <p:cNvGrpSpPr/>
            <p:nvPr/>
          </p:nvGrpSpPr>
          <p:grpSpPr>
            <a:xfrm>
              <a:off x="12640567" y="3527668"/>
              <a:ext cx="2268225" cy="408000"/>
              <a:chOff x="11673832" y="3412056"/>
              <a:chExt cx="2268225" cy="408000"/>
            </a:xfrm>
          </p:grpSpPr>
          <p:sp>
            <p:nvSpPr>
              <p:cNvPr id="976" name="Google Shape;976;p46"/>
              <p:cNvSpPr txBox="1"/>
              <p:nvPr/>
            </p:nvSpPr>
            <p:spPr>
              <a:xfrm>
                <a:off x="11824872"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10M</a:t>
                </a:r>
                <a:endParaRPr sz="2000" b="0" i="0" u="none" strike="noStrike" cap="none">
                  <a:solidFill>
                    <a:srgbClr val="868686"/>
                  </a:solidFill>
                  <a:latin typeface="Arial"/>
                  <a:ea typeface="Arial"/>
                  <a:cs typeface="Arial"/>
                  <a:sym typeface="Arial"/>
                </a:endParaRPr>
              </a:p>
            </p:txBody>
          </p:sp>
          <p:sp>
            <p:nvSpPr>
              <p:cNvPr id="977" name="Google Shape;977;p46"/>
              <p:cNvSpPr txBox="1"/>
              <p:nvPr/>
            </p:nvSpPr>
            <p:spPr>
              <a:xfrm>
                <a:off x="12782257"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100M</a:t>
                </a:r>
                <a:endParaRPr sz="2000" b="0" i="0" u="none" strike="noStrike" cap="none">
                  <a:solidFill>
                    <a:srgbClr val="868686"/>
                  </a:solidFill>
                  <a:latin typeface="Arial"/>
                  <a:ea typeface="Arial"/>
                  <a:cs typeface="Arial"/>
                  <a:sym typeface="Arial"/>
                </a:endParaRPr>
              </a:p>
            </p:txBody>
          </p:sp>
          <p:sp>
            <p:nvSpPr>
              <p:cNvPr id="978" name="Google Shape;978;p46"/>
              <p:cNvSpPr/>
              <p:nvPr/>
            </p:nvSpPr>
            <p:spPr>
              <a:xfrm>
                <a:off x="11673832" y="3545299"/>
                <a:ext cx="141600" cy="141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79" name="Google Shape;979;p46"/>
              <p:cNvSpPr/>
              <p:nvPr/>
            </p:nvSpPr>
            <p:spPr>
              <a:xfrm>
                <a:off x="12640743" y="3545299"/>
                <a:ext cx="141600" cy="141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980" name="Google Shape;980;p46"/>
            <p:cNvSpPr txBox="1"/>
            <p:nvPr/>
          </p:nvSpPr>
          <p:spPr>
            <a:xfrm>
              <a:off x="10346805" y="3894167"/>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lang="en-US" sz="1800" b="0" i="0" u="none" strike="noStrike" cap="none">
                  <a:solidFill>
                    <a:schemeClr val="accent1"/>
                  </a:solidFill>
                  <a:latin typeface="Trebuchet MS"/>
                  <a:ea typeface="Trebuchet MS"/>
                  <a:cs typeface="Trebuchet MS"/>
                  <a:sym typeface="Trebuchet MS"/>
                </a:rPr>
                <a:t>7</a:t>
              </a:r>
              <a:r>
                <a:rPr lang="en-US" sz="1800">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981" name="Google Shape;981;p46"/>
            <p:cNvSpPr txBox="1"/>
            <p:nvPr/>
          </p:nvSpPr>
          <p:spPr>
            <a:xfrm>
              <a:off x="11497666" y="4416843"/>
              <a:ext cx="692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sz="2400" b="0" i="0" u="none" strike="noStrike" cap="none">
                <a:solidFill>
                  <a:schemeClr val="lt2"/>
                </a:solidFill>
                <a:latin typeface="Arial"/>
                <a:ea typeface="Arial"/>
                <a:cs typeface="Arial"/>
                <a:sym typeface="Arial"/>
              </a:endParaRPr>
            </a:p>
          </p:txBody>
        </p:sp>
        <p:sp>
          <p:nvSpPr>
            <p:cNvPr id="982" name="Google Shape;982;p46"/>
            <p:cNvSpPr txBox="1"/>
            <p:nvPr/>
          </p:nvSpPr>
          <p:spPr>
            <a:xfrm>
              <a:off x="12746459" y="4950152"/>
              <a:ext cx="719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sz="2400" b="0" i="0" u="none" strike="noStrike" cap="none">
                <a:solidFill>
                  <a:schemeClr val="accent1"/>
                </a:solidFill>
                <a:latin typeface="Arial"/>
                <a:ea typeface="Arial"/>
                <a:cs typeface="Arial"/>
                <a:sym typeface="Arial"/>
              </a:endParaRPr>
            </a:p>
          </p:txBody>
        </p:sp>
        <p:sp>
          <p:nvSpPr>
            <p:cNvPr id="983" name="Google Shape;983;p46"/>
            <p:cNvSpPr txBox="1"/>
            <p:nvPr/>
          </p:nvSpPr>
          <p:spPr>
            <a:xfrm>
              <a:off x="13484759" y="495015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lang="en-US" sz="1800" b="0" i="0" u="none" strike="noStrike" cap="none">
                  <a:solidFill>
                    <a:schemeClr val="lt2"/>
                  </a:solidFill>
                  <a:latin typeface="Trebuchet MS"/>
                  <a:ea typeface="Trebuchet MS"/>
                  <a:cs typeface="Trebuchet MS"/>
                  <a:sym typeface="Trebuchet MS"/>
                </a:rPr>
                <a:t>0</a:t>
              </a:r>
              <a:endParaRPr sz="2400" b="0" i="0" u="none" strike="noStrike" cap="none">
                <a:solidFill>
                  <a:schemeClr val="lt2"/>
                </a:solidFill>
                <a:latin typeface="Arial"/>
                <a:ea typeface="Arial"/>
                <a:cs typeface="Arial"/>
                <a:sym typeface="Arial"/>
              </a:endParaRPr>
            </a:p>
          </p:txBody>
        </p:sp>
        <p:sp>
          <p:nvSpPr>
            <p:cNvPr id="984" name="Google Shape;984;p46"/>
            <p:cNvSpPr txBox="1"/>
            <p:nvPr/>
          </p:nvSpPr>
          <p:spPr>
            <a:xfrm>
              <a:off x="14818403" y="5084386"/>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lang="en-US" sz="1800" b="0" i="0" u="none" strike="noStrike" cap="none">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985" name="Google Shape;985;p46"/>
            <p:cNvSpPr txBox="1"/>
            <p:nvPr/>
          </p:nvSpPr>
          <p:spPr>
            <a:xfrm>
              <a:off x="15725144" y="5196791"/>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sz="2400" b="0" i="0" u="none" strike="noStrike" cap="none">
                <a:solidFill>
                  <a:schemeClr val="lt2"/>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96" name="Google Shape;96;p19"/>
          <p:cNvCxnSpPr/>
          <p:nvPr/>
        </p:nvCxnSpPr>
        <p:spPr>
          <a:xfrm rot="-5400000">
            <a:off x="11502340"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97" name="Google Shape;97;p19"/>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98" name="Google Shape;98;p19"/>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99" name="Google Shape;99;p19"/>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0" name="Google Shape;100;p19"/>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01" name="Google Shape;101;p19"/>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02" name="Google Shape;102;p19"/>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03" name="Google Shape;103;p19"/>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4" name="Google Shape;104;p19"/>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lang="en-US" sz="1800" b="0" i="0" u="none" strike="noStrike" cap="non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05" name="Google Shape;105;p19"/>
          <p:cNvCxnSpPr/>
          <p:nvPr/>
        </p:nvCxnSpPr>
        <p:spPr>
          <a:xfrm rot="-5400000">
            <a:off x="14226838"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06" name="Google Shape;106;p19"/>
          <p:cNvCxnSpPr/>
          <p:nvPr/>
        </p:nvCxnSpPr>
        <p:spPr>
          <a:xfrm rot="-5400000">
            <a:off x="8781682"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07" name="Google Shape;107;p19"/>
          <p:cNvCxnSpPr/>
          <p:nvPr/>
        </p:nvCxnSpPr>
        <p:spPr>
          <a:xfrm rot="-5400000">
            <a:off x="6061025"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08" name="Google Shape;108;p19"/>
          <p:cNvCxnSpPr/>
          <p:nvPr/>
        </p:nvCxnSpPr>
        <p:spPr>
          <a:xfrm rot="-5400000">
            <a:off x="3340365"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09" name="Google Shape;109;p19"/>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10" name="Google Shape;110;p19"/>
          <p:cNvCxnSpPr>
            <a:stCxn id="98" idx="0"/>
            <a:endCxn id="97" idx="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111" name="Google Shape;111;p19"/>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12" name="Google Shape;112;p19"/>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				       										</a:t>
            </a:r>
            <a:r>
              <a:rPr lang="en-US" sz="2000" b="0" i="0" u="none" strike="noStrike" cap="none">
                <a:solidFill>
                  <a:srgbClr val="3F3F3F"/>
                </a:solidFill>
                <a:latin typeface="Trebuchet MS"/>
                <a:ea typeface="Trebuchet MS"/>
                <a:cs typeface="Trebuchet MS"/>
                <a:sym typeface="Trebuchet MS"/>
              </a:rPr>
              <a:t>GPU Memory</a:t>
            </a:r>
            <a:endParaRPr sz="3888" b="0" i="0" u="none" strike="noStrike" cap="none">
              <a:solidFill>
                <a:srgbClr val="3F3F3F"/>
              </a:solidFill>
              <a:latin typeface="Arial"/>
              <a:ea typeface="Arial"/>
              <a:cs typeface="Arial"/>
              <a:sym typeface="Arial"/>
            </a:endParaRPr>
          </a:p>
        </p:txBody>
      </p:sp>
      <p:pic>
        <p:nvPicPr>
          <p:cNvPr id="113" name="Google Shape;113;p19"/>
          <p:cNvPicPr preferRelativeResize="0"/>
          <p:nvPr/>
        </p:nvPicPr>
        <p:blipFill rotWithShape="1">
          <a:blip r:embed="rId3">
            <a:alphaModFix/>
          </a:blip>
          <a:srcRect/>
          <a:stretch/>
        </p:blipFill>
        <p:spPr>
          <a:xfrm>
            <a:off x="7182947" y="7983800"/>
            <a:ext cx="1226463" cy="561140"/>
          </a:xfrm>
          <a:prstGeom prst="rect">
            <a:avLst/>
          </a:prstGeom>
          <a:noFill/>
          <a:ln>
            <a:noFill/>
          </a:ln>
        </p:spPr>
      </p:pic>
      <p:sp>
        <p:nvSpPr>
          <p:cNvPr id="114" name="Google Shape;114;p1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15" name="Google Shape;115;p1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cxnSp>
        <p:nvCxnSpPr>
          <p:cNvPr id="991" name="Google Shape;991;p4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992" name="Google Shape;992;p4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993" name="Google Shape;993;p4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994" name="Google Shape;994;p4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995" name="Google Shape;995;p4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996" name="Google Shape;996;p4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997" name="Google Shape;997;p4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998" name="Google Shape;998;p4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99" name="Google Shape;999;p4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00" name="Google Shape;1000;p4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01" name="Google Shape;1001;p4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02" name="Google Shape;1002;p4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03" name="Google Shape;1003;p4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04" name="Google Shape;1004;p4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05" name="Google Shape;1005;p4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06" name="Google Shape;1006;p4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07" name="Google Shape;1007;p47"/>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008" name="Google Shape;1008;p4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09" name="Google Shape;1009;p4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10" name="Google Shape;1010;p4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 Not the End of the Story</a:t>
            </a:r>
            <a:endParaRPr/>
          </a:p>
        </p:txBody>
      </p:sp>
      <p:sp>
        <p:nvSpPr>
          <p:cNvPr id="1011" name="Google Shape;1011;p47"/>
          <p:cNvSpPr/>
          <p:nvPr/>
        </p:nvSpPr>
        <p:spPr>
          <a:xfrm>
            <a:off x="1265675" y="2771725"/>
            <a:ext cx="154146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012" name="Google Shape;1012;p4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19" name="Google Shape;1019;p48"/>
          <p:cNvSpPr txBox="1">
            <a:spLocks noGrp="1"/>
          </p:cNvSpPr>
          <p:nvPr>
            <p:ph type="body" idx="1"/>
          </p:nvPr>
        </p:nvSpPr>
        <p:spPr>
          <a:xfrm>
            <a:off x="991600" y="3516200"/>
            <a:ext cx="7596900" cy="251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CURRENT V0.15 STRING SUPPORT</a:t>
            </a:r>
            <a:endParaRPr/>
          </a:p>
          <a:p>
            <a:pPr marL="283110" lvl="0" indent="-283110" algn="l" rtl="0">
              <a:lnSpc>
                <a:spcPct val="90000"/>
              </a:lnSpc>
              <a:spcBef>
                <a:spcPts val="1000"/>
              </a:spcBef>
              <a:spcAft>
                <a:spcPts val="0"/>
              </a:spcAft>
              <a:buSzPts val="1920"/>
              <a:buChar char="▸"/>
            </a:pPr>
            <a:r>
              <a:rPr lang="en-US"/>
              <a:t>Regular Expressions</a:t>
            </a:r>
            <a:endParaRPr/>
          </a:p>
          <a:p>
            <a:pPr marL="283110" lvl="0" indent="-283110" algn="l" rtl="0">
              <a:lnSpc>
                <a:spcPct val="90000"/>
              </a:lnSpc>
              <a:spcBef>
                <a:spcPts val="1000"/>
              </a:spcBef>
              <a:spcAft>
                <a:spcPts val="0"/>
              </a:spcAft>
              <a:buSzPts val="1920"/>
              <a:buChar char="▸"/>
            </a:pPr>
            <a:r>
              <a:rPr lang="en-US"/>
              <a:t>Element-wise operations</a:t>
            </a:r>
            <a:endParaRPr/>
          </a:p>
          <a:p>
            <a:pPr marL="1240920" lvl="1" indent="-288401" algn="l" rtl="0">
              <a:lnSpc>
                <a:spcPct val="90000"/>
              </a:lnSpc>
              <a:spcBef>
                <a:spcPts val="1000"/>
              </a:spcBef>
              <a:spcAft>
                <a:spcPts val="0"/>
              </a:spcAft>
              <a:buSzPts val="1600"/>
              <a:buChar char="▸"/>
            </a:pPr>
            <a:r>
              <a:rPr lang="en-US"/>
              <a:t>Split, Find, Extract, Cat, Typecasting, etc…</a:t>
            </a:r>
            <a:endParaRPr/>
          </a:p>
          <a:p>
            <a:pPr marL="283110" lvl="0" indent="-283110" algn="l" rtl="0">
              <a:lnSpc>
                <a:spcPct val="90000"/>
              </a:lnSpc>
              <a:spcBef>
                <a:spcPts val="1000"/>
              </a:spcBef>
              <a:spcAft>
                <a:spcPts val="0"/>
              </a:spcAft>
              <a:buSzPts val="1920"/>
              <a:buChar char="▸"/>
            </a:pPr>
            <a:r>
              <a:rPr lang="en-US"/>
              <a:t>String GroupBys, Joins, Sorting, etc.</a:t>
            </a:r>
            <a:endParaRPr/>
          </a:p>
          <a:p>
            <a:pPr marL="283110" lvl="0" indent="-283110" algn="l" rtl="0">
              <a:lnSpc>
                <a:spcPct val="90000"/>
              </a:lnSpc>
              <a:spcBef>
                <a:spcPts val="1000"/>
              </a:spcBef>
              <a:spcAft>
                <a:spcPts val="0"/>
              </a:spcAft>
              <a:buSzPts val="1920"/>
              <a:buChar char="▸"/>
            </a:pPr>
            <a:r>
              <a:rPr lang="en-US"/>
              <a:t>Categorical columns fully on GPU</a:t>
            </a:r>
            <a:endParaRPr/>
          </a:p>
          <a:p>
            <a:pPr marL="283110" lvl="0" indent="-283110" algn="l" rtl="0">
              <a:lnSpc>
                <a:spcPct val="90000"/>
              </a:lnSpc>
              <a:spcBef>
                <a:spcPts val="1000"/>
              </a:spcBef>
              <a:spcAft>
                <a:spcPts val="0"/>
              </a:spcAft>
              <a:buSzPts val="1920"/>
              <a:buChar char="▸"/>
            </a:pPr>
            <a:r>
              <a:rPr lang="en-US"/>
              <a:t>Native String type in libcudf C++</a:t>
            </a:r>
            <a:endParaRPr/>
          </a:p>
          <a:p>
            <a:pPr marL="283110" lvl="0" indent="-283110" algn="l" rtl="0">
              <a:lnSpc>
                <a:spcPct val="90000"/>
              </a:lnSpc>
              <a:spcBef>
                <a:spcPts val="1000"/>
              </a:spcBef>
              <a:spcAft>
                <a:spcPts val="0"/>
              </a:spcAft>
              <a:buSzPts val="1920"/>
              <a:buChar char="▸"/>
            </a:pPr>
            <a:r>
              <a:rPr lang="en-US"/>
              <a:t>NLP Preprocessors</a:t>
            </a:r>
            <a:endParaRPr/>
          </a:p>
          <a:p>
            <a:pPr marL="1240920" lvl="1" indent="-288401" algn="l" rtl="0">
              <a:lnSpc>
                <a:spcPct val="90000"/>
              </a:lnSpc>
              <a:spcBef>
                <a:spcPts val="1000"/>
              </a:spcBef>
              <a:spcAft>
                <a:spcPts val="0"/>
              </a:spcAft>
              <a:buSzPts val="1600"/>
              <a:buChar char="▸"/>
            </a:pPr>
            <a:r>
              <a:rPr lang="en-US"/>
              <a:t>Tokenizers, Normalizers, Edit Distance, Porter Stemmer, etc.</a:t>
            </a: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FUTURE V0.16+ STRING SUPPORT</a:t>
            </a:r>
            <a:endParaRPr/>
          </a:p>
          <a:p>
            <a:pPr marL="283110" lvl="0" indent="-283110" algn="l" rtl="0">
              <a:lnSpc>
                <a:spcPct val="90000"/>
              </a:lnSpc>
              <a:spcBef>
                <a:spcPts val="1000"/>
              </a:spcBef>
              <a:spcAft>
                <a:spcPts val="0"/>
              </a:spcAft>
              <a:buClr>
                <a:srgbClr val="7400FF"/>
              </a:buClr>
              <a:buSzPts val="1920"/>
              <a:buChar char="▸"/>
            </a:pPr>
            <a:r>
              <a:rPr lang="en-US"/>
              <a:t>Further performance optimization</a:t>
            </a:r>
            <a:endParaRPr/>
          </a:p>
          <a:p>
            <a:pPr marL="283110" lvl="0" indent="-283110" algn="l" rtl="0">
              <a:lnSpc>
                <a:spcPct val="90000"/>
              </a:lnSpc>
              <a:spcBef>
                <a:spcPts val="1000"/>
              </a:spcBef>
              <a:spcAft>
                <a:spcPts val="0"/>
              </a:spcAft>
              <a:buClr>
                <a:srgbClr val="7400FF"/>
              </a:buClr>
              <a:buSzPts val="1920"/>
              <a:buChar char="▸"/>
            </a:pPr>
            <a:r>
              <a:rPr lang="en-US"/>
              <a:t>JIT-compiled String UDFs</a:t>
            </a:r>
            <a:endParaRPr/>
          </a:p>
        </p:txBody>
      </p:sp>
      <p:sp>
        <p:nvSpPr>
          <p:cNvPr id="1020" name="Google Shape;1020;p4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String Support</a:t>
            </a:r>
            <a:endParaRPr/>
          </a:p>
        </p:txBody>
      </p:sp>
      <p:grpSp>
        <p:nvGrpSpPr>
          <p:cNvPr id="1021" name="Google Shape;1021;p48"/>
          <p:cNvGrpSpPr/>
          <p:nvPr/>
        </p:nvGrpSpPr>
        <p:grpSpPr>
          <a:xfrm>
            <a:off x="9331486" y="3516205"/>
            <a:ext cx="7501214" cy="4900774"/>
            <a:chOff x="9331486" y="3689843"/>
            <a:chExt cx="7501214" cy="4900774"/>
          </a:xfrm>
        </p:grpSpPr>
        <p:cxnSp>
          <p:nvCxnSpPr>
            <p:cNvPr id="1022" name="Google Shape;1022;p48"/>
            <p:cNvCxnSpPr/>
            <p:nvPr/>
          </p:nvCxnSpPr>
          <p:spPr>
            <a:xfrm>
              <a:off x="10361567" y="57472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23" name="Google Shape;1023;p48"/>
            <p:cNvCxnSpPr/>
            <p:nvPr/>
          </p:nvCxnSpPr>
          <p:spPr>
            <a:xfrm>
              <a:off x="10361567" y="7618800"/>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24" name="Google Shape;1024;p48"/>
            <p:cNvCxnSpPr>
              <a:stCxn id="1025"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026" name="Google Shape;1026;p48"/>
            <p:cNvCxnSpPr/>
            <p:nvPr/>
          </p:nvCxnSpPr>
          <p:spPr>
            <a:xfrm>
              <a:off x="10361567" y="4824442"/>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27" name="Google Shape;1027;p48"/>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28" name="Google Shape;1028;p48"/>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29" name="Google Shape;1029;p48"/>
            <p:cNvCxnSpPr/>
            <p:nvPr/>
          </p:nvCxnSpPr>
          <p:spPr>
            <a:xfrm>
              <a:off x="10361567" y="6694468"/>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30" name="Google Shape;1030;p48"/>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031" name="Google Shape;1031;p48"/>
            <p:cNvSpPr/>
            <p:nvPr/>
          </p:nvSpPr>
          <p:spPr>
            <a:xfrm>
              <a:off x="10520144" y="6272793"/>
              <a:ext cx="781294" cy="18055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2" name="Google Shape;1032;p48"/>
            <p:cNvSpPr/>
            <p:nvPr/>
          </p:nvSpPr>
          <p:spPr>
            <a:xfrm>
              <a:off x="11459299" y="8004438"/>
              <a:ext cx="781294" cy="847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3" name="Google Shape;1033;p48"/>
            <p:cNvSpPr/>
            <p:nvPr/>
          </p:nvSpPr>
          <p:spPr>
            <a:xfrm>
              <a:off x="12746097" y="4661163"/>
              <a:ext cx="781294" cy="34171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4" name="Google Shape;1034;p48"/>
            <p:cNvSpPr/>
            <p:nvPr/>
          </p:nvSpPr>
          <p:spPr>
            <a:xfrm>
              <a:off x="13685253" y="8004438"/>
              <a:ext cx="781294" cy="908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5" name="Google Shape;1035;p48"/>
            <p:cNvSpPr/>
            <p:nvPr/>
          </p:nvSpPr>
          <p:spPr>
            <a:xfrm>
              <a:off x="14960395" y="6661413"/>
              <a:ext cx="781294" cy="14169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6" name="Google Shape;1036;p48"/>
            <p:cNvSpPr/>
            <p:nvPr/>
          </p:nvSpPr>
          <p:spPr>
            <a:xfrm>
              <a:off x="15899552" y="8032605"/>
              <a:ext cx="781294"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037" name="Google Shape;1037;p48"/>
            <p:cNvCxnSpPr/>
            <p:nvPr/>
          </p:nvCxnSpPr>
          <p:spPr>
            <a:xfrm rot="10800000">
              <a:off x="10336106"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025" name="Google Shape;1025;p48"/>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038" name="Google Shape;1038;p48"/>
            <p:cNvSpPr txBox="1"/>
            <p:nvPr/>
          </p:nvSpPr>
          <p:spPr>
            <a:xfrm>
              <a:off x="9580273" y="4628654"/>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700</a:t>
              </a:r>
              <a:endParaRPr sz="2400" b="0" i="0" u="none" strike="noStrike" cap="none">
                <a:solidFill>
                  <a:srgbClr val="868686"/>
                </a:solidFill>
                <a:latin typeface="Arial"/>
                <a:ea typeface="Arial"/>
                <a:cs typeface="Arial"/>
                <a:sym typeface="Arial"/>
              </a:endParaRPr>
            </a:p>
          </p:txBody>
        </p:sp>
        <p:sp>
          <p:nvSpPr>
            <p:cNvPr id="1039" name="Google Shape;1039;p48"/>
            <p:cNvSpPr txBox="1"/>
            <p:nvPr/>
          </p:nvSpPr>
          <p:spPr>
            <a:xfrm>
              <a:off x="9580273" y="5090070"/>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600</a:t>
              </a:r>
              <a:endParaRPr sz="2400" b="0" i="0" u="none" strike="noStrike" cap="none">
                <a:solidFill>
                  <a:srgbClr val="868686"/>
                </a:solidFill>
                <a:latin typeface="Arial"/>
                <a:ea typeface="Arial"/>
                <a:cs typeface="Arial"/>
                <a:sym typeface="Arial"/>
              </a:endParaRPr>
            </a:p>
          </p:txBody>
        </p:sp>
        <p:sp>
          <p:nvSpPr>
            <p:cNvPr id="1040" name="Google Shape;1040;p48"/>
            <p:cNvSpPr txBox="1"/>
            <p:nvPr/>
          </p:nvSpPr>
          <p:spPr>
            <a:xfrm>
              <a:off x="9580273" y="6004702"/>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041" name="Google Shape;1041;p48"/>
            <p:cNvSpPr txBox="1"/>
            <p:nvPr/>
          </p:nvSpPr>
          <p:spPr>
            <a:xfrm>
              <a:off x="9666514" y="6496784"/>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a:t>
              </a:r>
              <a:endParaRPr sz="2400" b="0" i="0" u="none" strike="noStrike" cap="none">
                <a:solidFill>
                  <a:srgbClr val="868686"/>
                </a:solidFill>
                <a:latin typeface="Arial"/>
                <a:ea typeface="Arial"/>
                <a:cs typeface="Arial"/>
                <a:sym typeface="Arial"/>
              </a:endParaRPr>
            </a:p>
          </p:txBody>
        </p:sp>
        <p:sp>
          <p:nvSpPr>
            <p:cNvPr id="1042" name="Google Shape;1042;p48"/>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a:t>
              </a:r>
              <a:endParaRPr sz="2400" b="0" i="0" u="none" strike="noStrike" cap="none">
                <a:solidFill>
                  <a:srgbClr val="868686"/>
                </a:solidFill>
                <a:latin typeface="Arial"/>
                <a:ea typeface="Arial"/>
                <a:cs typeface="Arial"/>
                <a:sym typeface="Arial"/>
              </a:endParaRPr>
            </a:p>
          </p:txBody>
        </p:sp>
        <p:sp>
          <p:nvSpPr>
            <p:cNvPr id="1043" name="Google Shape;1043;p48"/>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044" name="Google Shape;1044;p48"/>
            <p:cNvSpPr txBox="1"/>
            <p:nvPr/>
          </p:nvSpPr>
          <p:spPr>
            <a:xfrm>
              <a:off x="10733314" y="8174023"/>
              <a:ext cx="12843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Lower ()</a:t>
              </a:r>
              <a:endParaRPr sz="2400" b="0" i="0" u="none" strike="noStrike" cap="none">
                <a:solidFill>
                  <a:srgbClr val="868686"/>
                </a:solidFill>
                <a:latin typeface="Arial"/>
                <a:ea typeface="Arial"/>
                <a:cs typeface="Arial"/>
                <a:sym typeface="Arial"/>
              </a:endParaRPr>
            </a:p>
          </p:txBody>
        </p:sp>
        <p:sp>
          <p:nvSpPr>
            <p:cNvPr id="1045" name="Google Shape;1045;p48"/>
            <p:cNvSpPr txBox="1"/>
            <p:nvPr/>
          </p:nvSpPr>
          <p:spPr>
            <a:xfrm>
              <a:off x="13040376"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Find(#)</a:t>
              </a:r>
              <a:endParaRPr sz="2400" b="0" i="0" u="none" strike="noStrike" cap="none">
                <a:solidFill>
                  <a:srgbClr val="868686"/>
                </a:solidFill>
                <a:latin typeface="Arial"/>
                <a:ea typeface="Arial"/>
                <a:cs typeface="Arial"/>
                <a:sym typeface="Arial"/>
              </a:endParaRPr>
            </a:p>
          </p:txBody>
        </p:sp>
        <p:sp>
          <p:nvSpPr>
            <p:cNvPr id="1046" name="Google Shape;1046;p48"/>
            <p:cNvSpPr txBox="1"/>
            <p:nvPr/>
          </p:nvSpPr>
          <p:spPr>
            <a:xfrm>
              <a:off x="15008863"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Slice(1,15)</a:t>
              </a:r>
              <a:endParaRPr sz="2400" b="0" i="0" u="none" strike="noStrike" cap="none">
                <a:solidFill>
                  <a:srgbClr val="868686"/>
                </a:solidFill>
                <a:latin typeface="Arial"/>
                <a:ea typeface="Arial"/>
                <a:cs typeface="Arial"/>
                <a:sym typeface="Arial"/>
              </a:endParaRPr>
            </a:p>
          </p:txBody>
        </p:sp>
        <p:sp>
          <p:nvSpPr>
            <p:cNvPr id="1047" name="Google Shape;1047;p48"/>
            <p:cNvSpPr txBox="1"/>
            <p:nvPr/>
          </p:nvSpPr>
          <p:spPr>
            <a:xfrm rot="-5400000">
              <a:off x="8474187" y="6276897"/>
              <a:ext cx="2122598"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milliseconds</a:t>
              </a:r>
              <a:endParaRPr sz="2400" b="0" i="0" u="none" strike="noStrike" cap="none">
                <a:solidFill>
                  <a:srgbClr val="868686"/>
                </a:solidFill>
                <a:latin typeface="Arial"/>
                <a:ea typeface="Arial"/>
                <a:cs typeface="Arial"/>
                <a:sym typeface="Arial"/>
              </a:endParaRPr>
            </a:p>
          </p:txBody>
        </p:sp>
        <p:grpSp>
          <p:nvGrpSpPr>
            <p:cNvPr id="1048" name="Google Shape;1048;p48"/>
            <p:cNvGrpSpPr/>
            <p:nvPr/>
          </p:nvGrpSpPr>
          <p:grpSpPr>
            <a:xfrm>
              <a:off x="12374481" y="3689843"/>
              <a:ext cx="2959941" cy="408000"/>
              <a:chOff x="11407746" y="3574231"/>
              <a:chExt cx="2959941" cy="408000"/>
            </a:xfrm>
          </p:grpSpPr>
          <p:sp>
            <p:nvSpPr>
              <p:cNvPr id="1049" name="Google Shape;1049;p48"/>
              <p:cNvSpPr txBox="1"/>
              <p:nvPr/>
            </p:nvSpPr>
            <p:spPr>
              <a:xfrm>
                <a:off x="11558786"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Pandas</a:t>
                </a:r>
                <a:endParaRPr sz="2000" b="0" i="0" u="none" strike="noStrike" cap="none">
                  <a:solidFill>
                    <a:srgbClr val="868686"/>
                  </a:solidFill>
                  <a:latin typeface="Arial"/>
                  <a:ea typeface="Arial"/>
                  <a:cs typeface="Arial"/>
                  <a:sym typeface="Arial"/>
                </a:endParaRPr>
              </a:p>
            </p:txBody>
          </p:sp>
          <p:sp>
            <p:nvSpPr>
              <p:cNvPr id="1050" name="Google Shape;1050;p48"/>
              <p:cNvSpPr txBox="1"/>
              <p:nvPr/>
            </p:nvSpPr>
            <p:spPr>
              <a:xfrm>
                <a:off x="12759156" y="3574231"/>
                <a:ext cx="16085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Cuda Strings</a:t>
                </a:r>
                <a:endParaRPr sz="2000" b="0" i="0" u="none" strike="noStrike" cap="none">
                  <a:solidFill>
                    <a:srgbClr val="868686"/>
                  </a:solidFill>
                  <a:latin typeface="Arial"/>
                  <a:ea typeface="Arial"/>
                  <a:cs typeface="Arial"/>
                  <a:sym typeface="Arial"/>
                </a:endParaRPr>
              </a:p>
            </p:txBody>
          </p:sp>
          <p:sp>
            <p:nvSpPr>
              <p:cNvPr id="1051" name="Google Shape;1051;p48"/>
              <p:cNvSpPr/>
              <p:nvPr/>
            </p:nvSpPr>
            <p:spPr>
              <a:xfrm>
                <a:off x="11407746"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2" name="Google Shape;1052;p48"/>
              <p:cNvSpPr/>
              <p:nvPr/>
            </p:nvSpPr>
            <p:spPr>
              <a:xfrm>
                <a:off x="12617643" y="3707474"/>
                <a:ext cx="141514" cy="14151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053" name="Google Shape;1053;p48"/>
            <p:cNvSpPr txBox="1"/>
            <p:nvPr/>
          </p:nvSpPr>
          <p:spPr>
            <a:xfrm>
              <a:off x="9666514" y="5547270"/>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500</a:t>
              </a:r>
              <a:endParaRPr sz="2400" b="0" i="0" u="none" strike="noStrike" cap="none">
                <a:solidFill>
                  <a:srgbClr val="868686"/>
                </a:solidFill>
                <a:latin typeface="Arial"/>
                <a:ea typeface="Arial"/>
                <a:cs typeface="Arial"/>
                <a:sym typeface="Arial"/>
              </a:endParaRPr>
            </a:p>
          </p:txBody>
        </p:sp>
        <p:sp>
          <p:nvSpPr>
            <p:cNvPr id="1054" name="Google Shape;1054;p48"/>
            <p:cNvSpPr txBox="1"/>
            <p:nvPr/>
          </p:nvSpPr>
          <p:spPr>
            <a:xfrm>
              <a:off x="9666514" y="7424853"/>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a:t>
              </a:r>
              <a:endParaRPr sz="2400" b="0" i="0" u="none" strike="noStrike" cap="none">
                <a:solidFill>
                  <a:srgbClr val="86868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4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Extraction is the Cornerstone</a:t>
            </a:r>
            <a:endParaRPr/>
          </a:p>
        </p:txBody>
      </p:sp>
      <p:sp>
        <p:nvSpPr>
          <p:cNvPr id="1061" name="Google Shape;1061;p49"/>
          <p:cNvSpPr txBox="1">
            <a:spLocks noGrp="1"/>
          </p:cNvSpPr>
          <p:nvPr>
            <p:ph type="body" idx="1"/>
          </p:nvPr>
        </p:nvSpPr>
        <p:spPr>
          <a:xfrm>
            <a:off x="861250" y="3505059"/>
            <a:ext cx="8419170" cy="6198208"/>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CSV Reader, CSV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Parquet Reader, Parquet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ORC Reader, ORC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JSON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Avro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Key is GPU-accelerating both parsing and decompression </a:t>
            </a:r>
            <a:endParaRPr/>
          </a:p>
          <a:p>
            <a:pPr marL="283111" lvl="0" indent="-161190" algn="l" rtl="0">
              <a:lnSpc>
                <a:spcPct val="90000"/>
              </a:lnSpc>
              <a:spcBef>
                <a:spcPts val="3000"/>
              </a:spcBef>
              <a:spcAft>
                <a:spcPts val="0"/>
              </a:spcAft>
              <a:buClr>
                <a:schemeClr val="lt2"/>
              </a:buClr>
              <a:buSzPts val="1920"/>
              <a:buFont typeface="Noto Sans Symbols"/>
              <a:buNone/>
            </a:pPr>
            <a:endParaRPr/>
          </a:p>
        </p:txBody>
      </p:sp>
      <p:sp>
        <p:nvSpPr>
          <p:cNvPr id="1062" name="Google Shape;1062;p4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cuIO for Faster Data Loading</a:t>
            </a:r>
            <a:endParaRPr/>
          </a:p>
        </p:txBody>
      </p:sp>
      <p:sp>
        <p:nvSpPr>
          <p:cNvPr id="1063" name="Google Shape;1063;p49"/>
          <p:cNvSpPr/>
          <p:nvPr/>
        </p:nvSpPr>
        <p:spPr>
          <a:xfrm>
            <a:off x="8332082" y="8474251"/>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200" b="0" i="1" u="none" strike="noStrike" cap="none" dirty="0">
                <a:solidFill>
                  <a:schemeClr val="accent5"/>
                </a:solidFill>
                <a:latin typeface="Trebuchet MS"/>
                <a:ea typeface="Trebuchet MS"/>
                <a:cs typeface="Trebuchet MS"/>
                <a:sym typeface="Trebuchet MS"/>
              </a:rPr>
              <a:t>Source: Apache Crail blog: </a:t>
            </a:r>
            <a:r>
              <a:rPr lang="en-US" sz="1200" b="0" i="1" u="sng" strike="noStrike" cap="none" dirty="0">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SQL Performance: Part 1 - Input File Formats</a:t>
            </a:r>
            <a:endParaRPr sz="1200" b="0" i="1" u="none" strike="noStrike" cap="none" dirty="0">
              <a:solidFill>
                <a:schemeClr val="accent4"/>
              </a:solidFill>
              <a:latin typeface="Trebuchet MS"/>
              <a:ea typeface="Trebuchet MS"/>
              <a:cs typeface="Trebuchet MS"/>
              <a:sym typeface="Trebuchet MS"/>
            </a:endParaRPr>
          </a:p>
        </p:txBody>
      </p:sp>
      <p:grpSp>
        <p:nvGrpSpPr>
          <p:cNvPr id="1064" name="Google Shape;1064;p49"/>
          <p:cNvGrpSpPr/>
          <p:nvPr/>
        </p:nvGrpSpPr>
        <p:grpSpPr>
          <a:xfrm>
            <a:off x="9603268" y="4066052"/>
            <a:ext cx="8064605" cy="4278668"/>
            <a:chOff x="9603268" y="3785832"/>
            <a:chExt cx="8064605" cy="4278668"/>
          </a:xfrm>
        </p:grpSpPr>
        <p:pic>
          <p:nvPicPr>
            <p:cNvPr id="1065" name="Google Shape;1065;p49"/>
            <p:cNvPicPr preferRelativeResize="0"/>
            <p:nvPr/>
          </p:nvPicPr>
          <p:blipFill rotWithShape="1">
            <a:blip r:embed="rId4">
              <a:alphaModFix/>
            </a:blip>
            <a:srcRect l="4030" r="-4030"/>
            <a:stretch/>
          </p:blipFill>
          <p:spPr>
            <a:xfrm>
              <a:off x="9603268" y="3785832"/>
              <a:ext cx="8064605" cy="4278668"/>
            </a:xfrm>
            <a:prstGeom prst="rect">
              <a:avLst/>
            </a:prstGeom>
            <a:noFill/>
            <a:ln>
              <a:noFill/>
            </a:ln>
          </p:spPr>
        </p:pic>
        <p:cxnSp>
          <p:nvCxnSpPr>
            <p:cNvPr id="1066" name="Google Shape;1066;p49"/>
            <p:cNvCxnSpPr/>
            <p:nvPr/>
          </p:nvCxnSpPr>
          <p:spPr>
            <a:xfrm>
              <a:off x="10010896" y="3960261"/>
              <a:ext cx="7334129" cy="0"/>
            </a:xfrm>
            <a:prstGeom prst="straightConnector1">
              <a:avLst/>
            </a:prstGeom>
            <a:noFill/>
            <a:ln w="31750" cap="flat" cmpd="sng">
              <a:solidFill>
                <a:schemeClr val="lt2"/>
              </a:solidFill>
              <a:prstDash val="solid"/>
              <a:round/>
              <a:headEnd type="none" w="sm" len="sm"/>
              <a:tailEnd type="none" w="sm" len="sm"/>
            </a:ln>
          </p:spPr>
        </p:cxnSp>
        <p:cxnSp>
          <p:nvCxnSpPr>
            <p:cNvPr id="1067" name="Google Shape;1067;p49"/>
            <p:cNvCxnSpPr/>
            <p:nvPr/>
          </p:nvCxnSpPr>
          <p:spPr>
            <a:xfrm>
              <a:off x="10010896" y="4467467"/>
              <a:ext cx="7334129" cy="0"/>
            </a:xfrm>
            <a:prstGeom prst="straightConnector1">
              <a:avLst/>
            </a:prstGeom>
            <a:noFill/>
            <a:ln w="31750" cap="flat" cmpd="sng">
              <a:solidFill>
                <a:schemeClr val="lt2"/>
              </a:solidFill>
              <a:prstDash val="solid"/>
              <a:round/>
              <a:headEnd type="none" w="sm" len="sm"/>
              <a:tailEnd type="none" w="sm" len="sm"/>
            </a:ln>
          </p:spPr>
        </p:cxnSp>
        <p:cxnSp>
          <p:nvCxnSpPr>
            <p:cNvPr id="1068" name="Google Shape;1068;p49"/>
            <p:cNvCxnSpPr/>
            <p:nvPr/>
          </p:nvCxnSpPr>
          <p:spPr>
            <a:xfrm>
              <a:off x="10010896" y="5853354"/>
              <a:ext cx="7334129" cy="0"/>
            </a:xfrm>
            <a:prstGeom prst="straightConnector1">
              <a:avLst/>
            </a:prstGeom>
            <a:noFill/>
            <a:ln w="31750" cap="flat" cmpd="sng">
              <a:solidFill>
                <a:schemeClr val="lt2"/>
              </a:solidFill>
              <a:prstDash val="solid"/>
              <a:round/>
              <a:headEnd type="none" w="sm" len="sm"/>
              <a:tailEnd type="none" w="sm" len="sm"/>
            </a:ln>
          </p:spPr>
        </p:cxnSp>
        <p:cxnSp>
          <p:nvCxnSpPr>
            <p:cNvPr id="1069" name="Google Shape;1069;p49"/>
            <p:cNvCxnSpPr/>
            <p:nvPr/>
          </p:nvCxnSpPr>
          <p:spPr>
            <a:xfrm>
              <a:off x="10010896" y="7224954"/>
              <a:ext cx="733412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5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ETL is Not Just DataFrames!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cxnSp>
        <p:nvCxnSpPr>
          <p:cNvPr id="1080" name="Google Shape;1080;p5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081" name="Google Shape;1081;p5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082" name="Google Shape;1082;p5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1083" name="Google Shape;1083;p5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084" name="Google Shape;1084;p5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085" name="Google Shape;1085;p5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86" name="Google Shape;1086;p5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87" name="Google Shape;1087;p5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88" name="Google Shape;1088;p5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89" name="Google Shape;1089;p5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90" name="Google Shape;1090;p5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91" name="Google Shape;1091;p5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92" name="Google Shape;1092;p5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93" name="Google Shape;1093;p5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94" name="Google Shape;1094;p5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95" name="Google Shape;1095;p5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96" name="Google Shape;1096;p5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097" name="Google Shape;1097;p5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98" name="Google Shape;1098;p5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099" name="Google Shape;1099;p5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Building Bridges into the Array Ecosystem</a:t>
            </a:r>
            <a:endParaRPr/>
          </a:p>
        </p:txBody>
      </p:sp>
      <p:sp>
        <p:nvSpPr>
          <p:cNvPr id="1100" name="Google Shape;1100;p51"/>
          <p:cNvSpPr/>
          <p:nvPr/>
        </p:nvSpPr>
        <p:spPr>
          <a:xfrm>
            <a:off x="1831955" y="26095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101" name="Google Shape;1101;p5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5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Interoperability for the Win</a:t>
            </a:r>
            <a:endParaRPr/>
          </a:p>
        </p:txBody>
      </p:sp>
      <p:grpSp>
        <p:nvGrpSpPr>
          <p:cNvPr id="1108" name="Google Shape;1108;p52"/>
          <p:cNvGrpSpPr/>
          <p:nvPr/>
        </p:nvGrpSpPr>
        <p:grpSpPr>
          <a:xfrm>
            <a:off x="10343976" y="4576351"/>
            <a:ext cx="7113495" cy="2357860"/>
            <a:chOff x="8564126" y="5863201"/>
            <a:chExt cx="7113495" cy="2357860"/>
          </a:xfrm>
        </p:grpSpPr>
        <p:grpSp>
          <p:nvGrpSpPr>
            <p:cNvPr id="1109" name="Google Shape;1109;p52"/>
            <p:cNvGrpSpPr/>
            <p:nvPr/>
          </p:nvGrpSpPr>
          <p:grpSpPr>
            <a:xfrm>
              <a:off x="8564126" y="5863201"/>
              <a:ext cx="7113495" cy="2357860"/>
              <a:chOff x="4143762" y="4397904"/>
              <a:chExt cx="10010548" cy="3318125"/>
            </a:xfrm>
          </p:grpSpPr>
          <p:pic>
            <p:nvPicPr>
              <p:cNvPr id="1110" name="Google Shape;1110;p52"/>
              <p:cNvPicPr preferRelativeResize="0"/>
              <p:nvPr/>
            </p:nvPicPr>
            <p:blipFill rotWithShape="1">
              <a:blip r:embed="rId3">
                <a:alphaModFix/>
              </a:blip>
              <a:srcRect/>
              <a:stretch/>
            </p:blipFill>
            <p:spPr>
              <a:xfrm>
                <a:off x="4602776" y="6706233"/>
                <a:ext cx="1009796" cy="1009796"/>
              </a:xfrm>
              <a:prstGeom prst="rect">
                <a:avLst/>
              </a:prstGeom>
              <a:noFill/>
              <a:ln>
                <a:noFill/>
              </a:ln>
            </p:spPr>
          </p:pic>
          <p:pic>
            <p:nvPicPr>
              <p:cNvPr id="1111" name="Google Shape;1111;p52"/>
              <p:cNvPicPr preferRelativeResize="0"/>
              <p:nvPr/>
            </p:nvPicPr>
            <p:blipFill rotWithShape="1">
              <a:blip r:embed="rId4">
                <a:alphaModFix/>
              </a:blip>
              <a:srcRect/>
              <a:stretch/>
            </p:blipFill>
            <p:spPr>
              <a:xfrm>
                <a:off x="4143762" y="4397904"/>
                <a:ext cx="1924285" cy="823594"/>
              </a:xfrm>
              <a:prstGeom prst="rect">
                <a:avLst/>
              </a:prstGeom>
              <a:noFill/>
              <a:ln>
                <a:noFill/>
              </a:ln>
            </p:spPr>
          </p:pic>
          <p:pic>
            <p:nvPicPr>
              <p:cNvPr id="1112" name="Google Shape;1112;p52"/>
              <p:cNvPicPr preferRelativeResize="0"/>
              <p:nvPr/>
            </p:nvPicPr>
            <p:blipFill rotWithShape="1">
              <a:blip r:embed="rId5">
                <a:alphaModFix/>
              </a:blip>
              <a:srcRect/>
              <a:stretch/>
            </p:blipFill>
            <p:spPr>
              <a:xfrm>
                <a:off x="6483790" y="6904480"/>
                <a:ext cx="1872644" cy="374530"/>
              </a:xfrm>
              <a:prstGeom prst="rect">
                <a:avLst/>
              </a:prstGeom>
              <a:noFill/>
              <a:ln>
                <a:noFill/>
              </a:ln>
            </p:spPr>
          </p:pic>
          <p:pic>
            <p:nvPicPr>
              <p:cNvPr id="1113" name="Google Shape;1113;p52"/>
              <p:cNvPicPr preferRelativeResize="0"/>
              <p:nvPr/>
            </p:nvPicPr>
            <p:blipFill rotWithShape="1">
              <a:blip r:embed="rId6">
                <a:alphaModFix/>
              </a:blip>
              <a:srcRect/>
              <a:stretch/>
            </p:blipFill>
            <p:spPr>
              <a:xfrm>
                <a:off x="9785351" y="4615629"/>
                <a:ext cx="1309749" cy="445325"/>
              </a:xfrm>
              <a:prstGeom prst="rect">
                <a:avLst/>
              </a:prstGeom>
              <a:noFill/>
              <a:ln>
                <a:noFill/>
              </a:ln>
            </p:spPr>
          </p:pic>
          <p:sp>
            <p:nvSpPr>
              <p:cNvPr id="1114" name="Google Shape;1114;p52"/>
              <p:cNvSpPr txBox="1"/>
              <p:nvPr/>
            </p:nvSpPr>
            <p:spPr>
              <a:xfrm>
                <a:off x="7251942" y="4451386"/>
                <a:ext cx="1607400" cy="6909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900" b="1" i="0" u="none" strike="noStrike" cap="none">
                    <a:solidFill>
                      <a:srgbClr val="000000"/>
                    </a:solidFill>
                    <a:latin typeface="Trebuchet MS"/>
                    <a:ea typeface="Trebuchet MS"/>
                    <a:cs typeface="Trebuchet MS"/>
                    <a:sym typeface="Trebuchet MS"/>
                  </a:rPr>
                  <a:t>mpi4py</a:t>
                </a:r>
                <a:endParaRPr sz="1900" b="1" i="0" u="none" strike="noStrike" cap="none">
                  <a:solidFill>
                    <a:srgbClr val="000000"/>
                  </a:solidFill>
                  <a:latin typeface="Trebuchet MS"/>
                  <a:ea typeface="Trebuchet MS"/>
                  <a:cs typeface="Trebuchet MS"/>
                  <a:sym typeface="Trebuchet MS"/>
                </a:endParaRPr>
              </a:p>
            </p:txBody>
          </p:sp>
          <p:pic>
            <p:nvPicPr>
              <p:cNvPr id="1115" name="Google Shape;1115;p52"/>
              <p:cNvPicPr preferRelativeResize="0"/>
              <p:nvPr/>
            </p:nvPicPr>
            <p:blipFill rotWithShape="1">
              <a:blip r:embed="rId7">
                <a:alphaModFix/>
              </a:blip>
              <a:srcRect/>
              <a:stretch/>
            </p:blipFill>
            <p:spPr>
              <a:xfrm>
                <a:off x="12021090" y="4586040"/>
                <a:ext cx="1666129" cy="445325"/>
              </a:xfrm>
              <a:prstGeom prst="rect">
                <a:avLst/>
              </a:prstGeom>
              <a:noFill/>
              <a:ln>
                <a:noFill/>
              </a:ln>
            </p:spPr>
          </p:pic>
          <p:pic>
            <p:nvPicPr>
              <p:cNvPr id="1116" name="Google Shape;1116;p52"/>
              <p:cNvPicPr preferRelativeResize="0"/>
              <p:nvPr/>
            </p:nvPicPr>
            <p:blipFill rotWithShape="1">
              <a:blip r:embed="rId8">
                <a:alphaModFix/>
              </a:blip>
              <a:srcRect b="26302"/>
              <a:stretch/>
            </p:blipFill>
            <p:spPr>
              <a:xfrm>
                <a:off x="11828485" y="6782809"/>
                <a:ext cx="2325825" cy="559986"/>
              </a:xfrm>
              <a:prstGeom prst="rect">
                <a:avLst/>
              </a:prstGeom>
              <a:noFill/>
              <a:ln>
                <a:noFill/>
              </a:ln>
            </p:spPr>
          </p:pic>
          <p:pic>
            <p:nvPicPr>
              <p:cNvPr id="1117" name="Google Shape;1117;p52"/>
              <p:cNvPicPr preferRelativeResize="0"/>
              <p:nvPr/>
            </p:nvPicPr>
            <p:blipFill rotWithShape="1">
              <a:blip r:embed="rId9">
                <a:alphaModFix/>
              </a:blip>
              <a:srcRect/>
              <a:stretch/>
            </p:blipFill>
            <p:spPr>
              <a:xfrm>
                <a:off x="9227652" y="6807338"/>
                <a:ext cx="1729617" cy="657402"/>
              </a:xfrm>
              <a:prstGeom prst="rect">
                <a:avLst/>
              </a:prstGeom>
              <a:noFill/>
              <a:ln>
                <a:noFill/>
              </a:ln>
            </p:spPr>
          </p:pic>
        </p:grpSp>
        <p:cxnSp>
          <p:nvCxnSpPr>
            <p:cNvPr id="1118" name="Google Shape;1118;p52"/>
            <p:cNvCxnSpPr/>
            <p:nvPr/>
          </p:nvCxnSpPr>
          <p:spPr>
            <a:xfrm>
              <a:off x="9260406" y="6417617"/>
              <a:ext cx="1626000" cy="1096800"/>
            </a:xfrm>
            <a:prstGeom prst="straightConnector1">
              <a:avLst/>
            </a:prstGeom>
            <a:noFill/>
            <a:ln w="25400" cap="rnd" cmpd="sng">
              <a:solidFill>
                <a:schemeClr val="lt2"/>
              </a:solidFill>
              <a:prstDash val="solid"/>
              <a:round/>
              <a:headEnd type="none" w="sm" len="sm"/>
              <a:tailEnd type="none" w="sm" len="sm"/>
            </a:ln>
          </p:spPr>
        </p:cxnSp>
        <p:cxnSp>
          <p:nvCxnSpPr>
            <p:cNvPr id="1119" name="Google Shape;1119;p52"/>
            <p:cNvCxnSpPr/>
            <p:nvPr/>
          </p:nvCxnSpPr>
          <p:spPr>
            <a:xfrm>
              <a:off x="9259142" y="6412559"/>
              <a:ext cx="3490500" cy="1099800"/>
            </a:xfrm>
            <a:prstGeom prst="straightConnector1">
              <a:avLst/>
            </a:prstGeom>
            <a:noFill/>
            <a:ln w="25400" cap="rnd" cmpd="sng">
              <a:solidFill>
                <a:schemeClr val="accent1"/>
              </a:solidFill>
              <a:prstDash val="solid"/>
              <a:round/>
              <a:headEnd type="none" w="sm" len="sm"/>
              <a:tailEnd type="none" w="sm" len="sm"/>
            </a:ln>
          </p:spPr>
        </p:cxnSp>
        <p:cxnSp>
          <p:nvCxnSpPr>
            <p:cNvPr id="1120" name="Google Shape;1120;p52"/>
            <p:cNvCxnSpPr/>
            <p:nvPr/>
          </p:nvCxnSpPr>
          <p:spPr>
            <a:xfrm>
              <a:off x="9257697" y="6412752"/>
              <a:ext cx="5582700" cy="1098600"/>
            </a:xfrm>
            <a:prstGeom prst="straightConnector1">
              <a:avLst/>
            </a:prstGeom>
            <a:noFill/>
            <a:ln w="25400" cap="rnd" cmpd="sng">
              <a:solidFill>
                <a:schemeClr val="lt2"/>
              </a:solidFill>
              <a:prstDash val="solid"/>
              <a:round/>
              <a:headEnd type="none" w="sm" len="sm"/>
              <a:tailEnd type="none" w="sm" len="sm"/>
            </a:ln>
          </p:spPr>
        </p:cxnSp>
        <p:cxnSp>
          <p:nvCxnSpPr>
            <p:cNvPr id="1121" name="Google Shape;1121;p52"/>
            <p:cNvCxnSpPr/>
            <p:nvPr/>
          </p:nvCxnSpPr>
          <p:spPr>
            <a:xfrm flipH="1">
              <a:off x="9257757" y="6406515"/>
              <a:ext cx="2064900" cy="1107300"/>
            </a:xfrm>
            <a:prstGeom prst="straightConnector1">
              <a:avLst/>
            </a:prstGeom>
            <a:noFill/>
            <a:ln w="25400" cap="rnd" cmpd="sng">
              <a:solidFill>
                <a:schemeClr val="accent1"/>
              </a:solidFill>
              <a:prstDash val="solid"/>
              <a:round/>
              <a:headEnd type="none" w="sm" len="sm"/>
              <a:tailEnd type="none" w="sm" len="sm"/>
            </a:ln>
          </p:spPr>
        </p:cxnSp>
        <p:cxnSp>
          <p:nvCxnSpPr>
            <p:cNvPr id="1122" name="Google Shape;1122;p52"/>
            <p:cNvCxnSpPr/>
            <p:nvPr/>
          </p:nvCxnSpPr>
          <p:spPr>
            <a:xfrm flipH="1">
              <a:off x="10888558" y="6408234"/>
              <a:ext cx="434100" cy="1108200"/>
            </a:xfrm>
            <a:prstGeom prst="straightConnector1">
              <a:avLst/>
            </a:prstGeom>
            <a:noFill/>
            <a:ln w="25400" cap="rnd" cmpd="sng">
              <a:solidFill>
                <a:schemeClr val="lt2"/>
              </a:solidFill>
              <a:prstDash val="solid"/>
              <a:round/>
              <a:headEnd type="none" w="sm" len="sm"/>
              <a:tailEnd type="none" w="sm" len="sm"/>
            </a:ln>
          </p:spPr>
        </p:cxnSp>
        <p:cxnSp>
          <p:nvCxnSpPr>
            <p:cNvPr id="1123" name="Google Shape;1123;p52"/>
            <p:cNvCxnSpPr/>
            <p:nvPr/>
          </p:nvCxnSpPr>
          <p:spPr>
            <a:xfrm flipH="1">
              <a:off x="10890617" y="6408234"/>
              <a:ext cx="2146500" cy="1104000"/>
            </a:xfrm>
            <a:prstGeom prst="straightConnector1">
              <a:avLst/>
            </a:prstGeom>
            <a:noFill/>
            <a:ln w="25400" cap="rnd" cmpd="sng">
              <a:solidFill>
                <a:schemeClr val="lt2"/>
              </a:solidFill>
              <a:prstDash val="solid"/>
              <a:round/>
              <a:headEnd type="none" w="sm" len="sm"/>
              <a:tailEnd type="none" w="sm" len="sm"/>
            </a:ln>
          </p:spPr>
        </p:cxnSp>
        <p:cxnSp>
          <p:nvCxnSpPr>
            <p:cNvPr id="1124" name="Google Shape;1124;p52"/>
            <p:cNvCxnSpPr/>
            <p:nvPr/>
          </p:nvCxnSpPr>
          <p:spPr>
            <a:xfrm>
              <a:off x="11327811" y="6413387"/>
              <a:ext cx="1417800" cy="1096800"/>
            </a:xfrm>
            <a:prstGeom prst="straightConnector1">
              <a:avLst/>
            </a:prstGeom>
            <a:noFill/>
            <a:ln w="25400" cap="rnd" cmpd="sng">
              <a:solidFill>
                <a:schemeClr val="accent1"/>
              </a:solidFill>
              <a:prstDash val="solid"/>
              <a:round/>
              <a:headEnd type="none" w="sm" len="sm"/>
              <a:tailEnd type="none" w="sm" len="sm"/>
            </a:ln>
          </p:spPr>
        </p:cxnSp>
        <p:cxnSp>
          <p:nvCxnSpPr>
            <p:cNvPr id="1125" name="Google Shape;1125;p52"/>
            <p:cNvCxnSpPr/>
            <p:nvPr/>
          </p:nvCxnSpPr>
          <p:spPr>
            <a:xfrm>
              <a:off x="13040554" y="6409951"/>
              <a:ext cx="1798500" cy="1098900"/>
            </a:xfrm>
            <a:prstGeom prst="straightConnector1">
              <a:avLst/>
            </a:prstGeom>
            <a:noFill/>
            <a:ln w="25400" cap="rnd" cmpd="sng">
              <a:solidFill>
                <a:schemeClr val="lt2"/>
              </a:solidFill>
              <a:prstDash val="solid"/>
              <a:round/>
              <a:headEnd type="none" w="sm" len="sm"/>
              <a:tailEnd type="none" w="sm" len="sm"/>
            </a:ln>
          </p:spPr>
        </p:cxnSp>
        <p:cxnSp>
          <p:nvCxnSpPr>
            <p:cNvPr id="1126" name="Google Shape;1126;p52"/>
            <p:cNvCxnSpPr/>
            <p:nvPr/>
          </p:nvCxnSpPr>
          <p:spPr>
            <a:xfrm flipH="1">
              <a:off x="12751722" y="6412559"/>
              <a:ext cx="2087400" cy="1101900"/>
            </a:xfrm>
            <a:prstGeom prst="straightConnector1">
              <a:avLst/>
            </a:prstGeom>
            <a:noFill/>
            <a:ln w="25400" cap="rnd" cmpd="sng">
              <a:solidFill>
                <a:schemeClr val="accent1"/>
              </a:solidFill>
              <a:prstDash val="solid"/>
              <a:round/>
              <a:headEnd type="none" w="sm" len="sm"/>
              <a:tailEnd type="none" w="sm" len="sm"/>
            </a:ln>
          </p:spPr>
        </p:cxnSp>
        <p:cxnSp>
          <p:nvCxnSpPr>
            <p:cNvPr id="1127" name="Google Shape;1127;p52"/>
            <p:cNvCxnSpPr/>
            <p:nvPr/>
          </p:nvCxnSpPr>
          <p:spPr>
            <a:xfrm>
              <a:off x="11326093" y="6406515"/>
              <a:ext cx="3513000" cy="1106100"/>
            </a:xfrm>
            <a:prstGeom prst="straightConnector1">
              <a:avLst/>
            </a:prstGeom>
            <a:noFill/>
            <a:ln w="25400" cap="rnd" cmpd="sng">
              <a:solidFill>
                <a:schemeClr val="lt2"/>
              </a:solidFill>
              <a:prstDash val="solid"/>
              <a:round/>
              <a:headEnd type="none" w="sm" len="sm"/>
              <a:tailEnd type="none" w="sm" len="sm"/>
            </a:ln>
          </p:spPr>
        </p:cxnSp>
        <p:cxnSp>
          <p:nvCxnSpPr>
            <p:cNvPr id="1128" name="Google Shape;1128;p52"/>
            <p:cNvCxnSpPr/>
            <p:nvPr/>
          </p:nvCxnSpPr>
          <p:spPr>
            <a:xfrm flipH="1">
              <a:off x="12749801" y="6408234"/>
              <a:ext cx="285600" cy="1106100"/>
            </a:xfrm>
            <a:prstGeom prst="straightConnector1">
              <a:avLst/>
            </a:prstGeom>
            <a:noFill/>
            <a:ln w="25400" cap="rnd" cmpd="sng">
              <a:solidFill>
                <a:schemeClr val="accent1"/>
              </a:solidFill>
              <a:prstDash val="solid"/>
              <a:round/>
              <a:headEnd type="none" w="sm" len="sm"/>
              <a:tailEnd type="none" w="sm" len="sm"/>
            </a:ln>
          </p:spPr>
        </p:cxnSp>
        <p:cxnSp>
          <p:nvCxnSpPr>
            <p:cNvPr id="1129" name="Google Shape;1129;p52"/>
            <p:cNvCxnSpPr/>
            <p:nvPr/>
          </p:nvCxnSpPr>
          <p:spPr>
            <a:xfrm flipH="1">
              <a:off x="10889429" y="6410030"/>
              <a:ext cx="3945900" cy="1105200"/>
            </a:xfrm>
            <a:prstGeom prst="straightConnector1">
              <a:avLst/>
            </a:prstGeom>
            <a:noFill/>
            <a:ln w="25400" cap="rnd" cmpd="sng">
              <a:solidFill>
                <a:schemeClr val="lt2"/>
              </a:solidFill>
              <a:prstDash val="solid"/>
              <a:round/>
              <a:headEnd type="none" w="sm" len="sm"/>
              <a:tailEnd type="none" w="sm" len="sm"/>
            </a:ln>
          </p:spPr>
        </p:cxnSp>
        <p:cxnSp>
          <p:nvCxnSpPr>
            <p:cNvPr id="1130" name="Google Shape;1130;p52"/>
            <p:cNvCxnSpPr/>
            <p:nvPr/>
          </p:nvCxnSpPr>
          <p:spPr>
            <a:xfrm flipH="1">
              <a:off x="9256581" y="6405676"/>
              <a:ext cx="3780000" cy="1109400"/>
            </a:xfrm>
            <a:prstGeom prst="straightConnector1">
              <a:avLst/>
            </a:prstGeom>
            <a:noFill/>
            <a:ln w="25400" cap="rnd" cmpd="sng">
              <a:solidFill>
                <a:schemeClr val="accent1"/>
              </a:solidFill>
              <a:prstDash val="solid"/>
              <a:round/>
              <a:headEnd type="none" w="sm" len="sm"/>
              <a:tailEnd type="none" w="sm" len="sm"/>
            </a:ln>
          </p:spPr>
        </p:cxnSp>
        <p:cxnSp>
          <p:nvCxnSpPr>
            <p:cNvPr id="1131" name="Google Shape;1131;p52"/>
            <p:cNvCxnSpPr/>
            <p:nvPr/>
          </p:nvCxnSpPr>
          <p:spPr>
            <a:xfrm flipH="1">
              <a:off x="9257842" y="6409922"/>
              <a:ext cx="5577600" cy="1105200"/>
            </a:xfrm>
            <a:prstGeom prst="straightConnector1">
              <a:avLst/>
            </a:prstGeom>
            <a:noFill/>
            <a:ln w="25400" cap="rnd" cmpd="sng">
              <a:solidFill>
                <a:schemeClr val="accent1"/>
              </a:solidFill>
              <a:prstDash val="solid"/>
              <a:round/>
              <a:headEnd type="none" w="sm" len="sm"/>
              <a:tailEnd type="none" w="sm" len="sm"/>
            </a:ln>
          </p:spPr>
        </p:cxnSp>
        <p:sp>
          <p:nvSpPr>
            <p:cNvPr id="1132" name="Google Shape;1132;p52"/>
            <p:cNvSpPr/>
            <p:nvPr/>
          </p:nvSpPr>
          <p:spPr>
            <a:xfrm>
              <a:off x="9249893" y="6404436"/>
              <a:ext cx="5600100" cy="1118100"/>
            </a:xfrm>
            <a:prstGeom prst="rect">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133" name="Google Shape;1133;p52"/>
          <p:cNvSpPr txBox="1">
            <a:spLocks noGrp="1"/>
          </p:cNvSpPr>
          <p:nvPr>
            <p:ph type="body" idx="1"/>
          </p:nvPr>
        </p:nvSpPr>
        <p:spPr>
          <a:xfrm>
            <a:off x="861250" y="3505059"/>
            <a:ext cx="8419200" cy="6198300"/>
          </a:xfrm>
          <a:prstGeom prst="rect">
            <a:avLst/>
          </a:prstGeom>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a:t>Real-world workflows often need to share data between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RAPIDS supports device memory sharing between many popular data science and deep learning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Keeps data on the GPU--avoids costly copying back and forth to host memory</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marL="283110" lvl="0" indent="-161190" algn="l" rtl="0">
              <a:spcBef>
                <a:spcPts val="30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5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Arrays and DataFrames</a:t>
            </a:r>
            <a:endParaRPr/>
          </a:p>
        </p:txBody>
      </p:sp>
      <p:sp>
        <p:nvSpPr>
          <p:cNvPr id="1140" name="Google Shape;1140;p5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CUDA Python Arrays</a:t>
            </a:r>
            <a:endParaRPr/>
          </a:p>
        </p:txBody>
      </p:sp>
      <p:pic>
        <p:nvPicPr>
          <p:cNvPr id="1141" name="Google Shape;1141;p53"/>
          <p:cNvPicPr preferRelativeResize="0"/>
          <p:nvPr/>
        </p:nvPicPr>
        <p:blipFill rotWithShape="1">
          <a:blip r:embed="rId3">
            <a:alphaModFix/>
          </a:blip>
          <a:srcRect/>
          <a:stretch/>
        </p:blipFill>
        <p:spPr>
          <a:xfrm>
            <a:off x="5640079" y="3542076"/>
            <a:ext cx="3105798" cy="1329290"/>
          </a:xfrm>
          <a:prstGeom prst="rect">
            <a:avLst/>
          </a:prstGeom>
          <a:noFill/>
          <a:ln>
            <a:noFill/>
          </a:ln>
        </p:spPr>
      </p:pic>
      <p:pic>
        <p:nvPicPr>
          <p:cNvPr id="1142" name="Google Shape;1142;p53"/>
          <p:cNvPicPr preferRelativeResize="0"/>
          <p:nvPr/>
        </p:nvPicPr>
        <p:blipFill rotWithShape="1">
          <a:blip r:embed="rId4">
            <a:alphaModFix/>
          </a:blip>
          <a:srcRect/>
          <a:stretch/>
        </p:blipFill>
        <p:spPr>
          <a:xfrm>
            <a:off x="9619246" y="3817567"/>
            <a:ext cx="2792976" cy="746510"/>
          </a:xfrm>
          <a:prstGeom prst="rect">
            <a:avLst/>
          </a:prstGeom>
          <a:noFill/>
          <a:ln>
            <a:noFill/>
          </a:ln>
        </p:spPr>
      </p:pic>
      <p:grpSp>
        <p:nvGrpSpPr>
          <p:cNvPr id="1143" name="Google Shape;1143;p53"/>
          <p:cNvGrpSpPr/>
          <p:nvPr/>
        </p:nvGrpSpPr>
        <p:grpSpPr>
          <a:xfrm>
            <a:off x="1847256" y="5748631"/>
            <a:ext cx="7677814" cy="3302759"/>
            <a:chOff x="1683354" y="5813946"/>
            <a:chExt cx="7677814" cy="3302759"/>
          </a:xfrm>
        </p:grpSpPr>
        <p:sp>
          <p:nvSpPr>
            <p:cNvPr id="1144" name="Google Shape;1144;p53"/>
            <p:cNvSpPr/>
            <p:nvPr/>
          </p:nvSpPr>
          <p:spPr>
            <a:xfrm>
              <a:off x="1683354" y="5813946"/>
              <a:ext cx="156949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45" name="Google Shape;1145;p53"/>
            <p:cNvSpPr/>
            <p:nvPr/>
          </p:nvSpPr>
          <p:spPr>
            <a:xfrm>
              <a:off x="1683354" y="6223378"/>
              <a:ext cx="156949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46" name="Google Shape;1146;p53"/>
            <p:cNvSpPr/>
            <p:nvPr/>
          </p:nvSpPr>
          <p:spPr>
            <a:xfrm>
              <a:off x="1683354" y="7424381"/>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47" name="Google Shape;1147;p53"/>
            <p:cNvSpPr/>
            <p:nvPr/>
          </p:nvSpPr>
          <p:spPr>
            <a:xfrm>
              <a:off x="1683354" y="8338782"/>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48" name="Google Shape;1148;p53"/>
            <p:cNvSpPr/>
            <p:nvPr/>
          </p:nvSpPr>
          <p:spPr>
            <a:xfrm>
              <a:off x="4844020" y="5813946"/>
              <a:ext cx="144666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49" name="Google Shape;1149;p53"/>
            <p:cNvSpPr/>
            <p:nvPr/>
          </p:nvSpPr>
          <p:spPr>
            <a:xfrm>
              <a:off x="4844020" y="6223378"/>
              <a:ext cx="144666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0" name="Google Shape;1150;p53"/>
            <p:cNvSpPr/>
            <p:nvPr/>
          </p:nvSpPr>
          <p:spPr>
            <a:xfrm>
              <a:off x="4844020" y="7424381"/>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1" name="Google Shape;1151;p53"/>
            <p:cNvSpPr/>
            <p:nvPr/>
          </p:nvSpPr>
          <p:spPr>
            <a:xfrm>
              <a:off x="4844020" y="8338782"/>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2" name="Google Shape;1152;p53"/>
            <p:cNvSpPr/>
            <p:nvPr/>
          </p:nvSpPr>
          <p:spPr>
            <a:xfrm>
              <a:off x="3381290" y="5813946"/>
              <a:ext cx="400624"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3" name="Google Shape;1153;p53"/>
            <p:cNvSpPr/>
            <p:nvPr/>
          </p:nvSpPr>
          <p:spPr>
            <a:xfrm>
              <a:off x="3381290" y="6223378"/>
              <a:ext cx="400624"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4" name="Google Shape;1154;p53"/>
            <p:cNvSpPr/>
            <p:nvPr/>
          </p:nvSpPr>
          <p:spPr>
            <a:xfrm>
              <a:off x="3381290" y="7424381"/>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5" name="Google Shape;1155;p53"/>
            <p:cNvSpPr/>
            <p:nvPr/>
          </p:nvSpPr>
          <p:spPr>
            <a:xfrm>
              <a:off x="3381290" y="8338782"/>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6" name="Google Shape;1156;p53"/>
            <p:cNvSpPr/>
            <p:nvPr/>
          </p:nvSpPr>
          <p:spPr>
            <a:xfrm>
              <a:off x="3910358" y="5813946"/>
              <a:ext cx="80521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7" name="Google Shape;1157;p53"/>
            <p:cNvSpPr/>
            <p:nvPr/>
          </p:nvSpPr>
          <p:spPr>
            <a:xfrm>
              <a:off x="3910358" y="6223378"/>
              <a:ext cx="80521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8" name="Google Shape;1158;p53"/>
            <p:cNvSpPr/>
            <p:nvPr/>
          </p:nvSpPr>
          <p:spPr>
            <a:xfrm>
              <a:off x="3910358" y="7424381"/>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9" name="Google Shape;1159;p53"/>
            <p:cNvSpPr/>
            <p:nvPr/>
          </p:nvSpPr>
          <p:spPr>
            <a:xfrm>
              <a:off x="3910358" y="8338782"/>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0" name="Google Shape;1160;p53"/>
            <p:cNvSpPr/>
            <p:nvPr/>
          </p:nvSpPr>
          <p:spPr>
            <a:xfrm>
              <a:off x="6419127" y="5813946"/>
              <a:ext cx="68238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1" name="Google Shape;1161;p53"/>
            <p:cNvSpPr/>
            <p:nvPr/>
          </p:nvSpPr>
          <p:spPr>
            <a:xfrm>
              <a:off x="6419127" y="6223378"/>
              <a:ext cx="68238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2" name="Google Shape;1162;p53"/>
            <p:cNvSpPr/>
            <p:nvPr/>
          </p:nvSpPr>
          <p:spPr>
            <a:xfrm>
              <a:off x="6419127" y="7424381"/>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3" name="Google Shape;1163;p53"/>
            <p:cNvSpPr/>
            <p:nvPr/>
          </p:nvSpPr>
          <p:spPr>
            <a:xfrm>
              <a:off x="6419127" y="8338782"/>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164" name="Google Shape;1164;p53"/>
            <p:cNvGrpSpPr/>
            <p:nvPr/>
          </p:nvGrpSpPr>
          <p:grpSpPr>
            <a:xfrm>
              <a:off x="7181155" y="6223378"/>
              <a:ext cx="168821" cy="1067025"/>
              <a:chOff x="7237213" y="6223378"/>
              <a:chExt cx="168821" cy="1067025"/>
            </a:xfrm>
          </p:grpSpPr>
          <p:cxnSp>
            <p:nvCxnSpPr>
              <p:cNvPr id="1165" name="Google Shape;1165;p53"/>
              <p:cNvCxnSpPr/>
              <p:nvPr/>
            </p:nvCxnSpPr>
            <p:spPr>
              <a:xfrm>
                <a:off x="7400570" y="6223378"/>
                <a:ext cx="0" cy="1067025"/>
              </a:xfrm>
              <a:prstGeom prst="straightConnector1">
                <a:avLst/>
              </a:prstGeom>
              <a:noFill/>
              <a:ln w="19050" cap="flat" cmpd="sng">
                <a:solidFill>
                  <a:srgbClr val="868686"/>
                </a:solidFill>
                <a:prstDash val="solid"/>
                <a:round/>
                <a:headEnd type="none" w="sm" len="sm"/>
                <a:tailEnd type="none" w="sm" len="sm"/>
              </a:ln>
            </p:spPr>
          </p:cxnSp>
          <p:cxnSp>
            <p:nvCxnSpPr>
              <p:cNvPr id="1166" name="Google Shape;1166;p53"/>
              <p:cNvCxnSpPr/>
              <p:nvPr/>
            </p:nvCxnSpPr>
            <p:spPr>
              <a:xfrm rot="10800000">
                <a:off x="7237213" y="7287904"/>
                <a:ext cx="168821" cy="0"/>
              </a:xfrm>
              <a:prstGeom prst="straightConnector1">
                <a:avLst/>
              </a:prstGeom>
              <a:noFill/>
              <a:ln w="19050" cap="flat" cmpd="sng">
                <a:solidFill>
                  <a:srgbClr val="868686"/>
                </a:solidFill>
                <a:prstDash val="solid"/>
                <a:round/>
                <a:headEnd type="none" w="sm" len="sm"/>
                <a:tailEnd type="none" w="sm" len="sm"/>
              </a:ln>
            </p:spPr>
          </p:cxnSp>
          <p:cxnSp>
            <p:nvCxnSpPr>
              <p:cNvPr id="1167" name="Google Shape;1167;p53"/>
              <p:cNvCxnSpPr/>
              <p:nvPr/>
            </p:nvCxnSpPr>
            <p:spPr>
              <a:xfrm rot="10800000">
                <a:off x="7237213" y="6234224"/>
                <a:ext cx="168821" cy="0"/>
              </a:xfrm>
              <a:prstGeom prst="straightConnector1">
                <a:avLst/>
              </a:prstGeom>
              <a:noFill/>
              <a:ln w="19050" cap="flat" cmpd="sng">
                <a:solidFill>
                  <a:srgbClr val="868686"/>
                </a:solidFill>
                <a:prstDash val="solid"/>
                <a:round/>
                <a:headEnd type="none" w="sm" len="sm"/>
                <a:tailEnd type="none" w="sm" len="sm"/>
              </a:ln>
            </p:spPr>
          </p:cxnSp>
        </p:grpSp>
        <p:grpSp>
          <p:nvGrpSpPr>
            <p:cNvPr id="1168" name="Google Shape;1168;p53"/>
            <p:cNvGrpSpPr/>
            <p:nvPr/>
          </p:nvGrpSpPr>
          <p:grpSpPr>
            <a:xfrm>
              <a:off x="7164399" y="5813947"/>
              <a:ext cx="1058722" cy="3302748"/>
              <a:chOff x="6713564" y="6223378"/>
              <a:chExt cx="693206" cy="1064526"/>
            </a:xfrm>
          </p:grpSpPr>
          <p:cxnSp>
            <p:nvCxnSpPr>
              <p:cNvPr id="1169" name="Google Shape;1169;p53"/>
              <p:cNvCxnSpPr/>
              <p:nvPr/>
            </p:nvCxnSpPr>
            <p:spPr>
              <a:xfrm>
                <a:off x="7406770" y="6223378"/>
                <a:ext cx="0" cy="1064526"/>
              </a:xfrm>
              <a:prstGeom prst="straightConnector1">
                <a:avLst/>
              </a:prstGeom>
              <a:noFill/>
              <a:ln w="19050" cap="flat" cmpd="sng">
                <a:solidFill>
                  <a:srgbClr val="868686"/>
                </a:solidFill>
                <a:prstDash val="solid"/>
                <a:round/>
                <a:headEnd type="none" w="sm" len="sm"/>
                <a:tailEnd type="none" w="sm" len="sm"/>
              </a:ln>
            </p:spPr>
          </p:cxnSp>
          <p:cxnSp>
            <p:nvCxnSpPr>
              <p:cNvPr id="1170" name="Google Shape;1170;p53"/>
              <p:cNvCxnSpPr/>
              <p:nvPr/>
            </p:nvCxnSpPr>
            <p:spPr>
              <a:xfrm rot="10800000">
                <a:off x="6725139" y="7287904"/>
                <a:ext cx="680896" cy="0"/>
              </a:xfrm>
              <a:prstGeom prst="straightConnector1">
                <a:avLst/>
              </a:prstGeom>
              <a:noFill/>
              <a:ln w="19050" cap="flat" cmpd="sng">
                <a:solidFill>
                  <a:srgbClr val="868686"/>
                </a:solidFill>
                <a:prstDash val="solid"/>
                <a:round/>
                <a:headEnd type="none" w="sm" len="sm"/>
                <a:tailEnd type="none" w="sm" len="sm"/>
              </a:ln>
            </p:spPr>
          </p:cxnSp>
          <p:cxnSp>
            <p:nvCxnSpPr>
              <p:cNvPr id="1171" name="Google Shape;1171;p53"/>
              <p:cNvCxnSpPr/>
              <p:nvPr/>
            </p:nvCxnSpPr>
            <p:spPr>
              <a:xfrm rot="10800000">
                <a:off x="6713564" y="6225710"/>
                <a:ext cx="692471" cy="0"/>
              </a:xfrm>
              <a:prstGeom prst="straightConnector1">
                <a:avLst/>
              </a:prstGeom>
              <a:noFill/>
              <a:ln w="19050" cap="flat" cmpd="sng">
                <a:solidFill>
                  <a:srgbClr val="868686"/>
                </a:solidFill>
                <a:prstDash val="solid"/>
                <a:round/>
                <a:headEnd type="none" w="sm" len="sm"/>
                <a:tailEnd type="none" w="sm" len="sm"/>
              </a:ln>
            </p:spPr>
          </p:cxnSp>
        </p:grpSp>
        <p:sp>
          <p:nvSpPr>
            <p:cNvPr id="1172" name="Google Shape;1172;p53"/>
            <p:cNvSpPr txBox="1"/>
            <p:nvPr/>
          </p:nvSpPr>
          <p:spPr>
            <a:xfrm>
              <a:off x="7339286" y="6572656"/>
              <a:ext cx="1012836"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NumPy Array</a:t>
              </a:r>
              <a:endParaRPr sz="2000" b="0" i="0" u="none" strike="noStrike" cap="none">
                <a:solidFill>
                  <a:schemeClr val="accent4"/>
                </a:solidFill>
                <a:latin typeface="Arial"/>
                <a:ea typeface="Arial"/>
                <a:cs typeface="Arial"/>
                <a:sym typeface="Arial"/>
              </a:endParaRPr>
            </a:p>
          </p:txBody>
        </p:sp>
        <p:sp>
          <p:nvSpPr>
            <p:cNvPr id="1173" name="Google Shape;1173;p53"/>
            <p:cNvSpPr txBox="1"/>
            <p:nvPr/>
          </p:nvSpPr>
          <p:spPr>
            <a:xfrm>
              <a:off x="8221854" y="7267228"/>
              <a:ext cx="1139314"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Dask Array</a:t>
              </a:r>
              <a:endParaRPr sz="2000" b="0" i="0" u="none" strike="noStrike" cap="none">
                <a:solidFill>
                  <a:schemeClr val="accent4"/>
                </a:solidFill>
                <a:latin typeface="Arial"/>
                <a:ea typeface="Arial"/>
                <a:cs typeface="Arial"/>
                <a:sym typeface="Arial"/>
              </a:endParaRPr>
            </a:p>
          </p:txBody>
        </p:sp>
      </p:grpSp>
      <p:sp>
        <p:nvSpPr>
          <p:cNvPr id="1174" name="Google Shape;1174;p53"/>
          <p:cNvSpPr txBox="1">
            <a:spLocks noGrp="1"/>
          </p:cNvSpPr>
          <p:nvPr>
            <p:ph type="body" idx="1"/>
          </p:nvPr>
        </p:nvSpPr>
        <p:spPr>
          <a:xfrm>
            <a:off x="9738550" y="6351650"/>
            <a:ext cx="7596950" cy="2516526"/>
          </a:xfrm>
          <a:prstGeom prst="rect">
            <a:avLst/>
          </a:prstGeom>
        </p:spPr>
        <p:txBody>
          <a:bodyPr spcFirstLastPara="1" wrap="square" lIns="91425" tIns="45700" rIns="91425" bIns="45700" anchor="t" anchorCtr="0">
            <a:noAutofit/>
          </a:bodyPr>
          <a:lstStyle/>
          <a:p>
            <a:pPr marL="283111" lvl="0" indent="-283111" algn="l" rtl="0">
              <a:spcBef>
                <a:spcPts val="0"/>
              </a:spcBef>
              <a:spcAft>
                <a:spcPts val="0"/>
              </a:spcAft>
              <a:buClr>
                <a:schemeClr val="lt2"/>
              </a:buClr>
              <a:buSzPts val="1920"/>
              <a:buFont typeface="Noto Sans Symbols"/>
              <a:buChar char="▸"/>
            </a:pPr>
            <a:r>
              <a:rPr lang="en-US"/>
              <a:t>Scales NumPy to distributed clusters</a:t>
            </a:r>
            <a:endParaRPr/>
          </a:p>
          <a:p>
            <a:pPr marL="283111" lvl="0" indent="-283111" algn="l" rtl="0">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marL="283111" lvl="0" indent="-283111" algn="l" rtl="0">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cxnSp>
        <p:nvCxnSpPr>
          <p:cNvPr id="1180" name="Google Shape;1180;p54"/>
          <p:cNvCxnSpPr/>
          <p:nvPr/>
        </p:nvCxnSpPr>
        <p:spPr>
          <a:xfrm>
            <a:off x="3007135" y="5143498"/>
            <a:ext cx="13329000" cy="0"/>
          </a:xfrm>
          <a:prstGeom prst="straightConnector1">
            <a:avLst/>
          </a:prstGeom>
          <a:noFill/>
          <a:ln w="12700" cap="flat" cmpd="sng">
            <a:solidFill>
              <a:srgbClr val="B3B3B3"/>
            </a:solidFill>
            <a:prstDash val="solid"/>
            <a:round/>
            <a:headEnd type="none" w="sm" len="sm"/>
            <a:tailEnd type="none" w="sm" len="sm"/>
          </a:ln>
        </p:spPr>
      </p:cxnSp>
      <p:sp>
        <p:nvSpPr>
          <p:cNvPr id="1181" name="Google Shape;1181;p54"/>
          <p:cNvSpPr/>
          <p:nvPr/>
        </p:nvSpPr>
        <p:spPr>
          <a:xfrm>
            <a:off x="4166041" y="9230583"/>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600" b="0" i="1" u="none" strike="noStrike" cap="none">
                <a:solidFill>
                  <a:schemeClr val="accent5"/>
                </a:solidFill>
                <a:latin typeface="Trebuchet MS"/>
                <a:ea typeface="Trebuchet MS"/>
                <a:cs typeface="Trebuchet MS"/>
                <a:sym typeface="Trebuchet MS"/>
              </a:rPr>
              <a:t>More details: </a:t>
            </a:r>
            <a:r>
              <a:rPr lang="en-US" sz="1600" b="0" i="1" u="sng" strike="noStrike" cap="none">
                <a:solidFill>
                  <a:schemeClr val="accent5"/>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https://blog.dask.org/2019/06/27/single-gpu-cupy-benchmarks</a:t>
            </a:r>
            <a:endParaRPr sz="1600" b="0" i="1" u="none" strike="noStrike" cap="none">
              <a:solidFill>
                <a:schemeClr val="accent5"/>
              </a:solidFill>
              <a:latin typeface="Trebuchet MS"/>
              <a:ea typeface="Trebuchet MS"/>
              <a:cs typeface="Trebuchet MS"/>
              <a:sym typeface="Trebuchet MS"/>
            </a:endParaRPr>
          </a:p>
        </p:txBody>
      </p:sp>
      <p:sp>
        <p:nvSpPr>
          <p:cNvPr id="1182" name="Google Shape;1182;p5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 Single-GPU CuPy vs NumPy</a:t>
            </a:r>
            <a:endParaRPr/>
          </a:p>
        </p:txBody>
      </p:sp>
      <p:grpSp>
        <p:nvGrpSpPr>
          <p:cNvPr id="1183" name="Google Shape;1183;p54"/>
          <p:cNvGrpSpPr/>
          <p:nvPr/>
        </p:nvGrpSpPr>
        <p:grpSpPr>
          <a:xfrm>
            <a:off x="1956903" y="3121826"/>
            <a:ext cx="14374193" cy="5681799"/>
            <a:chOff x="882436" y="3121826"/>
            <a:chExt cx="14374193" cy="5681799"/>
          </a:xfrm>
        </p:grpSpPr>
        <p:cxnSp>
          <p:nvCxnSpPr>
            <p:cNvPr id="1184" name="Google Shape;1184;p54"/>
            <p:cNvCxnSpPr>
              <a:stCxn id="1185" idx="3"/>
            </p:cNvCxnSpPr>
            <p:nvPr/>
          </p:nvCxnSpPr>
          <p:spPr>
            <a:xfrm>
              <a:off x="1852293" y="3882384"/>
              <a:ext cx="13329000" cy="0"/>
            </a:xfrm>
            <a:prstGeom prst="straightConnector1">
              <a:avLst/>
            </a:prstGeom>
            <a:noFill/>
            <a:ln w="12700" cap="flat" cmpd="sng">
              <a:solidFill>
                <a:srgbClr val="B3B3B3"/>
              </a:solidFill>
              <a:prstDash val="solid"/>
              <a:round/>
              <a:headEnd type="none" w="sm" len="sm"/>
              <a:tailEnd type="none" w="sm" len="sm"/>
            </a:ln>
          </p:spPr>
        </p:cxnSp>
        <p:cxnSp>
          <p:nvCxnSpPr>
            <p:cNvPr id="1186" name="Google Shape;1186;p54"/>
            <p:cNvCxnSpPr/>
            <p:nvPr/>
          </p:nvCxnSpPr>
          <p:spPr>
            <a:xfrm>
              <a:off x="1852293" y="4264723"/>
              <a:ext cx="13329093" cy="0"/>
            </a:xfrm>
            <a:prstGeom prst="straightConnector1">
              <a:avLst/>
            </a:prstGeom>
            <a:noFill/>
            <a:ln w="12700" cap="flat" cmpd="sng">
              <a:solidFill>
                <a:srgbClr val="B3B3B3"/>
              </a:solidFill>
              <a:prstDash val="solid"/>
              <a:round/>
              <a:headEnd type="none" w="sm" len="sm"/>
              <a:tailEnd type="none" w="sm" len="sm"/>
            </a:ln>
          </p:spPr>
        </p:cxnSp>
        <p:sp>
          <p:nvSpPr>
            <p:cNvPr id="1187" name="Google Shape;1187;p54"/>
            <p:cNvSpPr/>
            <p:nvPr/>
          </p:nvSpPr>
          <p:spPr>
            <a:xfrm>
              <a:off x="5378157" y="4772722"/>
              <a:ext cx="480044" cy="28474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88" name="Google Shape;1188;p54"/>
            <p:cNvSpPr/>
            <p:nvPr/>
          </p:nvSpPr>
          <p:spPr>
            <a:xfrm>
              <a:off x="5941094" y="6779941"/>
              <a:ext cx="480044" cy="8401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189" name="Google Shape;1189;p54"/>
            <p:cNvCxnSpPr/>
            <p:nvPr/>
          </p:nvCxnSpPr>
          <p:spPr>
            <a:xfrm rot="10800000">
              <a:off x="1830770" y="7627742"/>
              <a:ext cx="13350615" cy="0"/>
            </a:xfrm>
            <a:prstGeom prst="straightConnector1">
              <a:avLst/>
            </a:prstGeom>
            <a:noFill/>
            <a:ln w="25400" cap="flat" cmpd="sng">
              <a:solidFill>
                <a:srgbClr val="B3B3B3"/>
              </a:solidFill>
              <a:prstDash val="solid"/>
              <a:round/>
              <a:headEnd type="none" w="sm" len="sm"/>
              <a:tailEnd type="none" w="sm" len="sm"/>
            </a:ln>
          </p:spPr>
        </p:cxnSp>
        <p:sp>
          <p:nvSpPr>
            <p:cNvPr id="1185" name="Google Shape;1185;p54"/>
            <p:cNvSpPr txBox="1"/>
            <p:nvPr/>
          </p:nvSpPr>
          <p:spPr>
            <a:xfrm>
              <a:off x="1148576" y="3678384"/>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190" name="Google Shape;1190;p54"/>
            <p:cNvSpPr txBox="1"/>
            <p:nvPr/>
          </p:nvSpPr>
          <p:spPr>
            <a:xfrm>
              <a:off x="1148576" y="4066918"/>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191" name="Google Shape;1191;p54"/>
            <p:cNvSpPr txBox="1"/>
            <p:nvPr/>
          </p:nvSpPr>
          <p:spPr>
            <a:xfrm>
              <a:off x="1407363" y="7414643"/>
              <a:ext cx="44493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192" name="Google Shape;1192;p54"/>
            <p:cNvSpPr txBox="1"/>
            <p:nvPr/>
          </p:nvSpPr>
          <p:spPr>
            <a:xfrm>
              <a:off x="1747830" y="7710781"/>
              <a:ext cx="1643094"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Elementwise</a:t>
              </a:r>
              <a:endParaRPr sz="2400" b="0" i="0" u="none" strike="noStrike" cap="none">
                <a:solidFill>
                  <a:srgbClr val="868686"/>
                </a:solidFill>
                <a:latin typeface="Arial"/>
                <a:ea typeface="Arial"/>
                <a:cs typeface="Arial"/>
                <a:sym typeface="Arial"/>
              </a:endParaRPr>
            </a:p>
          </p:txBody>
        </p:sp>
        <p:sp>
          <p:nvSpPr>
            <p:cNvPr id="1193" name="Google Shape;1193;p54"/>
            <p:cNvSpPr txBox="1"/>
            <p:nvPr/>
          </p:nvSpPr>
          <p:spPr>
            <a:xfrm rot="-5400000">
              <a:off x="-564540" y="5613702"/>
              <a:ext cx="3201624" cy="307672"/>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GPU Speedup Over CPU</a:t>
              </a:r>
              <a:endParaRPr sz="2800" b="0" i="0" u="none" strike="noStrike" cap="none">
                <a:solidFill>
                  <a:srgbClr val="868686"/>
                </a:solidFill>
                <a:latin typeface="Arial"/>
                <a:ea typeface="Arial"/>
                <a:cs typeface="Arial"/>
                <a:sym typeface="Arial"/>
              </a:endParaRPr>
            </a:p>
          </p:txBody>
        </p:sp>
        <p:sp>
          <p:nvSpPr>
            <p:cNvPr id="1194" name="Google Shape;1194;p54"/>
            <p:cNvSpPr txBox="1"/>
            <p:nvPr/>
          </p:nvSpPr>
          <p:spPr>
            <a:xfrm>
              <a:off x="5992821" y="8395667"/>
              <a:ext cx="3200453" cy="407958"/>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Operation</a:t>
              </a:r>
              <a:endParaRPr sz="2800" b="0" i="0" u="none" strike="noStrike" cap="none">
                <a:solidFill>
                  <a:srgbClr val="868686"/>
                </a:solidFill>
                <a:latin typeface="Arial"/>
                <a:ea typeface="Arial"/>
                <a:cs typeface="Arial"/>
                <a:sym typeface="Arial"/>
              </a:endParaRPr>
            </a:p>
          </p:txBody>
        </p:sp>
        <p:grpSp>
          <p:nvGrpSpPr>
            <p:cNvPr id="1195" name="Google Shape;1195;p54"/>
            <p:cNvGrpSpPr/>
            <p:nvPr/>
          </p:nvGrpSpPr>
          <p:grpSpPr>
            <a:xfrm>
              <a:off x="6493652" y="3121826"/>
              <a:ext cx="2407494" cy="408000"/>
              <a:chOff x="11223171" y="3574231"/>
              <a:chExt cx="2848023" cy="408000"/>
            </a:xfrm>
          </p:grpSpPr>
          <p:sp>
            <p:nvSpPr>
              <p:cNvPr id="1196" name="Google Shape;1196;p54"/>
              <p:cNvSpPr txBox="1"/>
              <p:nvPr/>
            </p:nvSpPr>
            <p:spPr>
              <a:xfrm>
                <a:off x="11374211"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800MB</a:t>
                </a:r>
                <a:endParaRPr sz="2400" b="0" i="0" u="none" strike="noStrike" cap="none">
                  <a:solidFill>
                    <a:srgbClr val="868686"/>
                  </a:solidFill>
                  <a:latin typeface="Arial"/>
                  <a:ea typeface="Arial"/>
                  <a:cs typeface="Arial"/>
                  <a:sym typeface="Arial"/>
                </a:endParaRPr>
              </a:p>
            </p:txBody>
          </p:sp>
          <p:sp>
            <p:nvSpPr>
              <p:cNvPr id="1197" name="Google Shape;1197;p54"/>
              <p:cNvSpPr txBox="1"/>
              <p:nvPr/>
            </p:nvSpPr>
            <p:spPr>
              <a:xfrm>
                <a:off x="12911462"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8MB</a:t>
                </a:r>
                <a:endParaRPr sz="2400" b="0" i="0" u="none" strike="noStrike" cap="none">
                  <a:solidFill>
                    <a:srgbClr val="868686"/>
                  </a:solidFill>
                  <a:latin typeface="Arial"/>
                  <a:ea typeface="Arial"/>
                  <a:cs typeface="Arial"/>
                  <a:sym typeface="Arial"/>
                </a:endParaRPr>
              </a:p>
            </p:txBody>
          </p:sp>
          <p:sp>
            <p:nvSpPr>
              <p:cNvPr id="1198" name="Google Shape;1198;p54"/>
              <p:cNvSpPr/>
              <p:nvPr/>
            </p:nvSpPr>
            <p:spPr>
              <a:xfrm>
                <a:off x="11223171" y="3707474"/>
                <a:ext cx="141514"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199" name="Google Shape;1199;p54"/>
              <p:cNvSpPr/>
              <p:nvPr/>
            </p:nvSpPr>
            <p:spPr>
              <a:xfrm>
                <a:off x="12783738"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200" name="Google Shape;1200;p54"/>
            <p:cNvSpPr/>
            <p:nvPr/>
          </p:nvSpPr>
          <p:spPr>
            <a:xfrm>
              <a:off x="3231782"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01" name="Google Shape;1201;p54"/>
            <p:cNvSpPr/>
            <p:nvPr/>
          </p:nvSpPr>
          <p:spPr>
            <a:xfrm>
              <a:off x="2047011" y="4572000"/>
              <a:ext cx="480044" cy="304813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2" name="Google Shape;1202;p54"/>
            <p:cNvSpPr/>
            <p:nvPr/>
          </p:nvSpPr>
          <p:spPr>
            <a:xfrm>
              <a:off x="2609948" y="4906537"/>
              <a:ext cx="480044" cy="271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3" name="Google Shape;1203;p54"/>
            <p:cNvSpPr/>
            <p:nvPr/>
          </p:nvSpPr>
          <p:spPr>
            <a:xfrm>
              <a:off x="3711688" y="4716966"/>
              <a:ext cx="480044" cy="290317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4" name="Google Shape;1204;p54"/>
            <p:cNvSpPr/>
            <p:nvPr/>
          </p:nvSpPr>
          <p:spPr>
            <a:xfrm>
              <a:off x="4274625" y="6612673"/>
              <a:ext cx="480044" cy="10074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5" name="Google Shape;1205;p54"/>
            <p:cNvSpPr/>
            <p:nvPr/>
          </p:nvSpPr>
          <p:spPr>
            <a:xfrm>
              <a:off x="7079163" y="4895385"/>
              <a:ext cx="480044" cy="272475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6" name="Google Shape;1206;p54"/>
            <p:cNvSpPr/>
            <p:nvPr/>
          </p:nvSpPr>
          <p:spPr>
            <a:xfrm>
              <a:off x="7642100" y="6623824"/>
              <a:ext cx="480044" cy="9963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7" name="Google Shape;1207;p54"/>
            <p:cNvSpPr/>
            <p:nvPr/>
          </p:nvSpPr>
          <p:spPr>
            <a:xfrm>
              <a:off x="49199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08" name="Google Shape;1208;p54"/>
            <p:cNvSpPr/>
            <p:nvPr/>
          </p:nvSpPr>
          <p:spPr>
            <a:xfrm>
              <a:off x="65963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09" name="Google Shape;1209;p54"/>
            <p:cNvSpPr/>
            <p:nvPr/>
          </p:nvSpPr>
          <p:spPr>
            <a:xfrm>
              <a:off x="8790732" y="5330283"/>
              <a:ext cx="480044" cy="228985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0" name="Google Shape;1210;p54"/>
            <p:cNvSpPr/>
            <p:nvPr/>
          </p:nvSpPr>
          <p:spPr>
            <a:xfrm>
              <a:off x="9353669" y="6389649"/>
              <a:ext cx="480044" cy="1230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1" name="Google Shape;1211;p54"/>
            <p:cNvSpPr/>
            <p:nvPr/>
          </p:nvSpPr>
          <p:spPr>
            <a:xfrm>
              <a:off x="8307874"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12" name="Google Shape;1212;p54"/>
            <p:cNvSpPr/>
            <p:nvPr/>
          </p:nvSpPr>
          <p:spPr>
            <a:xfrm>
              <a:off x="10502301" y="6255834"/>
              <a:ext cx="480044" cy="136430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3" name="Google Shape;1213;p54"/>
            <p:cNvSpPr/>
            <p:nvPr/>
          </p:nvSpPr>
          <p:spPr>
            <a:xfrm>
              <a:off x="11065238" y="6010507"/>
              <a:ext cx="480044" cy="16096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4" name="Google Shape;1214;p54"/>
            <p:cNvSpPr/>
            <p:nvPr/>
          </p:nvSpPr>
          <p:spPr>
            <a:xfrm>
              <a:off x="1001944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15" name="Google Shape;1215;p54"/>
            <p:cNvSpPr/>
            <p:nvPr/>
          </p:nvSpPr>
          <p:spPr>
            <a:xfrm>
              <a:off x="12213871" y="6055112"/>
              <a:ext cx="480044" cy="156502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6" name="Google Shape;1216;p54"/>
            <p:cNvSpPr/>
            <p:nvPr/>
          </p:nvSpPr>
          <p:spPr>
            <a:xfrm>
              <a:off x="12776808" y="7125629"/>
              <a:ext cx="480044" cy="4945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7" name="Google Shape;1217;p54"/>
            <p:cNvSpPr/>
            <p:nvPr/>
          </p:nvSpPr>
          <p:spPr>
            <a:xfrm>
              <a:off x="1173101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18" name="Google Shape;1218;p54"/>
            <p:cNvSpPr/>
            <p:nvPr/>
          </p:nvSpPr>
          <p:spPr>
            <a:xfrm>
              <a:off x="13913717" y="6791093"/>
              <a:ext cx="480044" cy="82904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9" name="Google Shape;1219;p54"/>
            <p:cNvSpPr/>
            <p:nvPr/>
          </p:nvSpPr>
          <p:spPr>
            <a:xfrm>
              <a:off x="14476655" y="7214839"/>
              <a:ext cx="480044" cy="4052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0" name="Google Shape;1220;p54"/>
            <p:cNvSpPr/>
            <p:nvPr/>
          </p:nvSpPr>
          <p:spPr>
            <a:xfrm>
              <a:off x="13430859"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1" name="Google Shape;1221;p54"/>
            <p:cNvSpPr txBox="1"/>
            <p:nvPr/>
          </p:nvSpPr>
          <p:spPr>
            <a:xfrm>
              <a:off x="2479941" y="452164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150</a:t>
              </a:r>
              <a:endParaRPr sz="2400" b="0" i="0" u="none" strike="noStrike" cap="none">
                <a:solidFill>
                  <a:schemeClr val="accent1"/>
                </a:solidFill>
                <a:latin typeface="Arial"/>
                <a:ea typeface="Arial"/>
                <a:cs typeface="Arial"/>
                <a:sym typeface="Arial"/>
              </a:endParaRPr>
            </a:p>
          </p:txBody>
        </p:sp>
        <p:sp>
          <p:nvSpPr>
            <p:cNvPr id="1222" name="Google Shape;1222;p54"/>
            <p:cNvSpPr txBox="1"/>
            <p:nvPr/>
          </p:nvSpPr>
          <p:spPr>
            <a:xfrm>
              <a:off x="1921907" y="4310303"/>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270</a:t>
              </a:r>
              <a:endParaRPr sz="2400" b="0" i="0" u="none" strike="noStrike" cap="none">
                <a:solidFill>
                  <a:schemeClr val="lt2"/>
                </a:solidFill>
                <a:latin typeface="Arial"/>
                <a:ea typeface="Arial"/>
                <a:cs typeface="Arial"/>
                <a:sym typeface="Arial"/>
              </a:endParaRPr>
            </a:p>
          </p:txBody>
        </p:sp>
        <p:sp>
          <p:nvSpPr>
            <p:cNvPr id="1223" name="Google Shape;1223;p54"/>
            <p:cNvSpPr txBox="1"/>
            <p:nvPr/>
          </p:nvSpPr>
          <p:spPr>
            <a:xfrm>
              <a:off x="4170529" y="623424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5.3</a:t>
              </a:r>
              <a:endParaRPr sz="2400" b="0" i="0" u="none" strike="noStrike" cap="none">
                <a:solidFill>
                  <a:schemeClr val="accent1"/>
                </a:solidFill>
                <a:latin typeface="Arial"/>
                <a:ea typeface="Arial"/>
                <a:cs typeface="Arial"/>
                <a:sym typeface="Arial"/>
              </a:endParaRPr>
            </a:p>
          </p:txBody>
        </p:sp>
        <p:sp>
          <p:nvSpPr>
            <p:cNvPr id="1224" name="Google Shape;1224;p54"/>
            <p:cNvSpPr txBox="1"/>
            <p:nvPr/>
          </p:nvSpPr>
          <p:spPr>
            <a:xfrm>
              <a:off x="3612495" y="444399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210</a:t>
              </a:r>
              <a:endParaRPr sz="2400" b="0" i="0" u="none" strike="noStrike" cap="none">
                <a:solidFill>
                  <a:schemeClr val="lt2"/>
                </a:solidFill>
                <a:latin typeface="Arial"/>
                <a:ea typeface="Arial"/>
                <a:cs typeface="Arial"/>
                <a:sym typeface="Arial"/>
              </a:endParaRPr>
            </a:p>
          </p:txBody>
        </p:sp>
        <p:sp>
          <p:nvSpPr>
            <p:cNvPr id="1225" name="Google Shape;1225;p54"/>
            <p:cNvSpPr txBox="1"/>
            <p:nvPr/>
          </p:nvSpPr>
          <p:spPr>
            <a:xfrm>
              <a:off x="5830665" y="640567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3.6</a:t>
              </a:r>
              <a:endParaRPr sz="2400" b="0" i="0" u="none" strike="noStrike" cap="none">
                <a:solidFill>
                  <a:schemeClr val="accent1"/>
                </a:solidFill>
                <a:latin typeface="Arial"/>
                <a:ea typeface="Arial"/>
                <a:cs typeface="Arial"/>
                <a:sym typeface="Arial"/>
              </a:endParaRPr>
            </a:p>
          </p:txBody>
        </p:sp>
        <p:sp>
          <p:nvSpPr>
            <p:cNvPr id="1226" name="Google Shape;1226;p54"/>
            <p:cNvSpPr txBox="1"/>
            <p:nvPr/>
          </p:nvSpPr>
          <p:spPr>
            <a:xfrm>
              <a:off x="5272631" y="448915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190</a:t>
              </a:r>
              <a:endParaRPr sz="2400" b="0" i="0" u="none" strike="noStrike" cap="none">
                <a:solidFill>
                  <a:schemeClr val="lt2"/>
                </a:solidFill>
                <a:latin typeface="Arial"/>
                <a:ea typeface="Arial"/>
                <a:cs typeface="Arial"/>
                <a:sym typeface="Arial"/>
              </a:endParaRPr>
            </a:p>
          </p:txBody>
        </p:sp>
        <p:sp>
          <p:nvSpPr>
            <p:cNvPr id="1227" name="Google Shape;1227;p54"/>
            <p:cNvSpPr txBox="1"/>
            <p:nvPr/>
          </p:nvSpPr>
          <p:spPr>
            <a:xfrm>
              <a:off x="7523329" y="624162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5.1</a:t>
              </a:r>
              <a:endParaRPr sz="2400" b="0" i="0" u="none" strike="noStrike" cap="none">
                <a:solidFill>
                  <a:schemeClr val="accent1"/>
                </a:solidFill>
                <a:latin typeface="Arial"/>
                <a:ea typeface="Arial"/>
                <a:cs typeface="Arial"/>
                <a:sym typeface="Arial"/>
              </a:endParaRPr>
            </a:p>
          </p:txBody>
        </p:sp>
        <p:sp>
          <p:nvSpPr>
            <p:cNvPr id="1228" name="Google Shape;1228;p54"/>
            <p:cNvSpPr txBox="1"/>
            <p:nvPr/>
          </p:nvSpPr>
          <p:spPr>
            <a:xfrm>
              <a:off x="6965295" y="461374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150</a:t>
              </a:r>
              <a:endParaRPr sz="2400" b="0" i="0" u="none" strike="noStrike" cap="none">
                <a:solidFill>
                  <a:schemeClr val="lt2"/>
                </a:solidFill>
                <a:latin typeface="Arial"/>
                <a:ea typeface="Arial"/>
                <a:cs typeface="Arial"/>
                <a:sym typeface="Arial"/>
              </a:endParaRPr>
            </a:p>
          </p:txBody>
        </p:sp>
        <p:sp>
          <p:nvSpPr>
            <p:cNvPr id="1229" name="Google Shape;1229;p54"/>
            <p:cNvSpPr txBox="1"/>
            <p:nvPr/>
          </p:nvSpPr>
          <p:spPr>
            <a:xfrm>
              <a:off x="9241112" y="5994888"/>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8.3</a:t>
              </a:r>
              <a:endParaRPr sz="2400" b="0" i="0" u="none" strike="noStrike" cap="none">
                <a:solidFill>
                  <a:schemeClr val="accent1"/>
                </a:solidFill>
                <a:latin typeface="Arial"/>
                <a:ea typeface="Arial"/>
                <a:cs typeface="Arial"/>
                <a:sym typeface="Arial"/>
              </a:endParaRPr>
            </a:p>
          </p:txBody>
        </p:sp>
        <p:sp>
          <p:nvSpPr>
            <p:cNvPr id="1230" name="Google Shape;1230;p54"/>
            <p:cNvSpPr txBox="1"/>
            <p:nvPr/>
          </p:nvSpPr>
          <p:spPr>
            <a:xfrm>
              <a:off x="8650215" y="504279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66</a:t>
              </a:r>
              <a:endParaRPr sz="2400" b="0" i="0" u="none" strike="noStrike" cap="none">
                <a:solidFill>
                  <a:schemeClr val="lt2"/>
                </a:solidFill>
                <a:latin typeface="Arial"/>
                <a:ea typeface="Arial"/>
                <a:cs typeface="Arial"/>
                <a:sym typeface="Arial"/>
              </a:endParaRPr>
            </a:p>
          </p:txBody>
        </p:sp>
        <p:sp>
          <p:nvSpPr>
            <p:cNvPr id="1231" name="Google Shape;1231;p54"/>
            <p:cNvSpPr txBox="1"/>
            <p:nvPr/>
          </p:nvSpPr>
          <p:spPr>
            <a:xfrm>
              <a:off x="10941109" y="562519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18</a:t>
              </a:r>
              <a:endParaRPr sz="2400" b="0" i="0" u="none" strike="noStrike" cap="none">
                <a:solidFill>
                  <a:schemeClr val="accent1"/>
                </a:solidFill>
                <a:latin typeface="Arial"/>
                <a:ea typeface="Arial"/>
                <a:cs typeface="Arial"/>
                <a:sym typeface="Arial"/>
              </a:endParaRPr>
            </a:p>
          </p:txBody>
        </p:sp>
        <p:sp>
          <p:nvSpPr>
            <p:cNvPr id="1232" name="Google Shape;1232;p54"/>
            <p:cNvSpPr txBox="1"/>
            <p:nvPr/>
          </p:nvSpPr>
          <p:spPr>
            <a:xfrm>
              <a:off x="10350212" y="597047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11</a:t>
              </a:r>
              <a:endParaRPr sz="2400" b="0" i="0" u="none" strike="noStrike" cap="none">
                <a:solidFill>
                  <a:schemeClr val="lt2"/>
                </a:solidFill>
                <a:latin typeface="Arial"/>
                <a:ea typeface="Arial"/>
                <a:cs typeface="Arial"/>
                <a:sym typeface="Arial"/>
              </a:endParaRPr>
            </a:p>
          </p:txBody>
        </p:sp>
        <p:sp>
          <p:nvSpPr>
            <p:cNvPr id="1233" name="Google Shape;1233;p54"/>
            <p:cNvSpPr txBox="1"/>
            <p:nvPr/>
          </p:nvSpPr>
          <p:spPr>
            <a:xfrm>
              <a:off x="12655508" y="6708405"/>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a:t>
              </a:r>
              <a:endParaRPr sz="2400" b="0" i="0" u="none" strike="noStrike" cap="none">
                <a:solidFill>
                  <a:schemeClr val="accent1"/>
                </a:solidFill>
                <a:latin typeface="Arial"/>
                <a:ea typeface="Arial"/>
                <a:cs typeface="Arial"/>
                <a:sym typeface="Arial"/>
              </a:endParaRPr>
            </a:p>
          </p:txBody>
        </p:sp>
        <p:sp>
          <p:nvSpPr>
            <p:cNvPr id="1234" name="Google Shape;1234;p54"/>
            <p:cNvSpPr txBox="1"/>
            <p:nvPr/>
          </p:nvSpPr>
          <p:spPr>
            <a:xfrm>
              <a:off x="12109714" y="5767538"/>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17</a:t>
              </a:r>
              <a:endParaRPr sz="2400" b="0" i="0" u="none" strike="noStrike" cap="none">
                <a:solidFill>
                  <a:schemeClr val="lt2"/>
                </a:solidFill>
                <a:latin typeface="Arial"/>
                <a:ea typeface="Arial"/>
                <a:cs typeface="Arial"/>
                <a:sym typeface="Arial"/>
              </a:endParaRPr>
            </a:p>
          </p:txBody>
        </p:sp>
        <p:sp>
          <p:nvSpPr>
            <p:cNvPr id="1235" name="Google Shape;1235;p54"/>
            <p:cNvSpPr txBox="1"/>
            <p:nvPr/>
          </p:nvSpPr>
          <p:spPr>
            <a:xfrm>
              <a:off x="14327917" y="682092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1.1</a:t>
              </a:r>
              <a:endParaRPr sz="2400" b="0" i="0" u="none" strike="noStrike" cap="none">
                <a:solidFill>
                  <a:schemeClr val="accent1"/>
                </a:solidFill>
                <a:latin typeface="Arial"/>
                <a:ea typeface="Arial"/>
                <a:cs typeface="Arial"/>
                <a:sym typeface="Arial"/>
              </a:endParaRPr>
            </a:p>
          </p:txBody>
        </p:sp>
        <p:sp>
          <p:nvSpPr>
            <p:cNvPr id="1236" name="Google Shape;1236;p54"/>
            <p:cNvSpPr txBox="1"/>
            <p:nvPr/>
          </p:nvSpPr>
          <p:spPr>
            <a:xfrm>
              <a:off x="13790061" y="651350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3.5</a:t>
              </a:r>
              <a:endParaRPr sz="2400" b="0" i="0" u="none" strike="noStrike" cap="none">
                <a:solidFill>
                  <a:schemeClr val="lt2"/>
                </a:solidFill>
                <a:latin typeface="Arial"/>
                <a:ea typeface="Arial"/>
                <a:cs typeface="Arial"/>
                <a:sym typeface="Arial"/>
              </a:endParaRPr>
            </a:p>
          </p:txBody>
        </p:sp>
        <p:sp>
          <p:nvSpPr>
            <p:cNvPr id="1237" name="Google Shape;1237;p54"/>
            <p:cNvSpPr txBox="1"/>
            <p:nvPr/>
          </p:nvSpPr>
          <p:spPr>
            <a:xfrm>
              <a:off x="3670039"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FFT</a:t>
              </a:r>
              <a:endParaRPr sz="2400" b="0" i="0" u="none" strike="noStrike" cap="none">
                <a:solidFill>
                  <a:srgbClr val="868686"/>
                </a:solidFill>
                <a:latin typeface="Arial"/>
                <a:ea typeface="Arial"/>
                <a:cs typeface="Arial"/>
                <a:sym typeface="Arial"/>
              </a:endParaRPr>
            </a:p>
          </p:txBody>
        </p:sp>
        <p:sp>
          <p:nvSpPr>
            <p:cNvPr id="1238" name="Google Shape;1238;p54"/>
            <p:cNvSpPr txBox="1"/>
            <p:nvPr/>
          </p:nvSpPr>
          <p:spPr>
            <a:xfrm>
              <a:off x="5285999" y="7982630"/>
              <a:ext cx="1231108"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Array Slicing</a:t>
              </a:r>
              <a:endParaRPr sz="2400" b="0" i="0" u="none" strike="noStrike" cap="none">
                <a:solidFill>
                  <a:srgbClr val="868686"/>
                </a:solidFill>
                <a:latin typeface="Arial"/>
                <a:ea typeface="Arial"/>
                <a:cs typeface="Arial"/>
                <a:sym typeface="Arial"/>
              </a:endParaRPr>
            </a:p>
          </p:txBody>
        </p:sp>
        <p:sp>
          <p:nvSpPr>
            <p:cNvPr id="1239" name="Google Shape;1239;p54"/>
            <p:cNvSpPr txBox="1"/>
            <p:nvPr/>
          </p:nvSpPr>
          <p:spPr>
            <a:xfrm>
              <a:off x="702738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Stencil</a:t>
              </a:r>
              <a:endParaRPr sz="2400" b="0" i="0" u="none" strike="noStrike" cap="none">
                <a:solidFill>
                  <a:srgbClr val="868686"/>
                </a:solidFill>
                <a:latin typeface="Arial"/>
                <a:ea typeface="Arial"/>
                <a:cs typeface="Arial"/>
                <a:sym typeface="Arial"/>
              </a:endParaRPr>
            </a:p>
          </p:txBody>
        </p:sp>
        <p:sp>
          <p:nvSpPr>
            <p:cNvPr id="1240" name="Google Shape;1240;p54"/>
            <p:cNvSpPr txBox="1"/>
            <p:nvPr/>
          </p:nvSpPr>
          <p:spPr>
            <a:xfrm>
              <a:off x="873425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Sum</a:t>
              </a:r>
              <a:endParaRPr sz="2400" b="0" i="0" u="none" strike="noStrike" cap="none">
                <a:solidFill>
                  <a:srgbClr val="868686"/>
                </a:solidFill>
                <a:latin typeface="Arial"/>
                <a:ea typeface="Arial"/>
                <a:cs typeface="Arial"/>
                <a:sym typeface="Arial"/>
              </a:endParaRPr>
            </a:p>
          </p:txBody>
        </p:sp>
        <p:sp>
          <p:nvSpPr>
            <p:cNvPr id="1241" name="Google Shape;1241;p54"/>
            <p:cNvSpPr txBox="1"/>
            <p:nvPr/>
          </p:nvSpPr>
          <p:spPr>
            <a:xfrm>
              <a:off x="10150461" y="7959115"/>
              <a:ext cx="1738266"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Matrix Multiplication</a:t>
              </a:r>
              <a:endParaRPr sz="2400" b="0" i="0" u="none" strike="noStrike" cap="none">
                <a:solidFill>
                  <a:srgbClr val="868686"/>
                </a:solidFill>
                <a:latin typeface="Arial"/>
                <a:ea typeface="Arial"/>
                <a:cs typeface="Arial"/>
                <a:sym typeface="Arial"/>
              </a:endParaRPr>
            </a:p>
          </p:txBody>
        </p:sp>
        <p:sp>
          <p:nvSpPr>
            <p:cNvPr id="1242" name="Google Shape;1242;p54"/>
            <p:cNvSpPr txBox="1"/>
            <p:nvPr/>
          </p:nvSpPr>
          <p:spPr>
            <a:xfrm>
              <a:off x="12169622"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SVD</a:t>
              </a:r>
              <a:endParaRPr sz="2400" b="0" i="0" u="none" strike="noStrike" cap="none">
                <a:solidFill>
                  <a:srgbClr val="868686"/>
                </a:solidFill>
                <a:latin typeface="Arial"/>
                <a:ea typeface="Arial"/>
                <a:cs typeface="Arial"/>
                <a:sym typeface="Arial"/>
              </a:endParaRPr>
            </a:p>
          </p:txBody>
        </p:sp>
        <p:sp>
          <p:nvSpPr>
            <p:cNvPr id="1243" name="Google Shape;1243;p54"/>
            <p:cNvSpPr txBox="1"/>
            <p:nvPr/>
          </p:nvSpPr>
          <p:spPr>
            <a:xfrm>
              <a:off x="13629313" y="7959060"/>
              <a:ext cx="1627317"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Standard Deviation</a:t>
              </a:r>
              <a:endParaRPr sz="2400" b="0" i="0" u="none" strike="noStrike" cap="none">
                <a:solidFill>
                  <a:srgbClr val="868686"/>
                </a:solidFill>
                <a:latin typeface="Arial"/>
                <a:ea typeface="Arial"/>
                <a:cs typeface="Arial"/>
                <a:sym typeface="Arial"/>
              </a:endParaRPr>
            </a:p>
          </p:txBody>
        </p:sp>
      </p:grpSp>
      <p:sp>
        <p:nvSpPr>
          <p:cNvPr id="1244" name="Google Shape;1244;p54"/>
          <p:cNvSpPr txBox="1"/>
          <p:nvPr/>
        </p:nvSpPr>
        <p:spPr>
          <a:xfrm>
            <a:off x="2220893" y="4939493"/>
            <a:ext cx="7038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pic>
        <p:nvPicPr>
          <p:cNvPr id="1250" name="Google Shape;1250;p55"/>
          <p:cNvPicPr preferRelativeResize="0"/>
          <p:nvPr/>
        </p:nvPicPr>
        <p:blipFill rotWithShape="1">
          <a:blip r:embed="rId3">
            <a:alphaModFix/>
          </a:blip>
          <a:srcRect/>
          <a:stretch/>
        </p:blipFill>
        <p:spPr>
          <a:xfrm>
            <a:off x="3621023" y="3327017"/>
            <a:ext cx="11045954" cy="6043380"/>
          </a:xfrm>
          <a:prstGeom prst="rect">
            <a:avLst/>
          </a:prstGeom>
          <a:noFill/>
          <a:ln>
            <a:noFill/>
          </a:ln>
        </p:spPr>
      </p:pic>
      <p:sp>
        <p:nvSpPr>
          <p:cNvPr id="1251" name="Google Shape;1251;p5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SVD Benchmark</a:t>
            </a:r>
            <a:endParaRPr/>
          </a:p>
        </p:txBody>
      </p:sp>
      <p:sp>
        <p:nvSpPr>
          <p:cNvPr id="1252" name="Google Shape;1252;p5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5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cuML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p:nvPr/>
        </p:nvSpPr>
        <p:spPr>
          <a:xfrm>
            <a:off x="14712080" y="4965009"/>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25-100x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Less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In-Memory</a:t>
            </a:r>
            <a:endParaRPr sz="2000" b="0" i="0" u="none" strike="noStrike" cap="none">
              <a:solidFill>
                <a:schemeClr val="accent4"/>
              </a:solidFill>
              <a:latin typeface="Arial"/>
              <a:ea typeface="Arial"/>
              <a:cs typeface="Arial"/>
              <a:sym typeface="Arial"/>
            </a:endParaRPr>
          </a:p>
        </p:txBody>
      </p:sp>
      <p:sp>
        <p:nvSpPr>
          <p:cNvPr id="122" name="Google Shape;122;p20"/>
          <p:cNvSpPr/>
          <p:nvPr/>
        </p:nvSpPr>
        <p:spPr>
          <a:xfrm>
            <a:off x="949058"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3" name="Google Shape;123;p20"/>
          <p:cNvSpPr/>
          <p:nvPr/>
        </p:nvSpPr>
        <p:spPr>
          <a:xfrm>
            <a:off x="539515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24" name="Google Shape;124;p20"/>
          <p:cNvSpPr/>
          <p:nvPr/>
        </p:nvSpPr>
        <p:spPr>
          <a:xfrm>
            <a:off x="643940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5" name="Google Shape;125;p20"/>
          <p:cNvSpPr/>
          <p:nvPr/>
        </p:nvSpPr>
        <p:spPr>
          <a:xfrm>
            <a:off x="10877445"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26" name="Google Shape;126;p20"/>
          <p:cNvSpPr/>
          <p:nvPr/>
        </p:nvSpPr>
        <p:spPr>
          <a:xfrm>
            <a:off x="11914303" y="371188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7" name="Google Shape;127;p20"/>
          <p:cNvSpPr/>
          <p:nvPr/>
        </p:nvSpPr>
        <p:spPr>
          <a:xfrm>
            <a:off x="1920383" y="371047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28" name="Google Shape;128;p20"/>
          <p:cNvSpPr/>
          <p:nvPr/>
        </p:nvSpPr>
        <p:spPr>
          <a:xfrm>
            <a:off x="7407508" y="371047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29" name="Google Shape;129;p20"/>
          <p:cNvSpPr/>
          <p:nvPr/>
        </p:nvSpPr>
        <p:spPr>
          <a:xfrm>
            <a:off x="12881350" y="371047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0" name="Google Shape;130;p20"/>
          <p:cNvSpPr/>
          <p:nvPr/>
        </p:nvSpPr>
        <p:spPr>
          <a:xfrm>
            <a:off x="949058" y="5701801"/>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1" name="Google Shape;131;p20"/>
          <p:cNvSpPr/>
          <p:nvPr/>
        </p:nvSpPr>
        <p:spPr>
          <a:xfrm>
            <a:off x="1920383" y="5702155"/>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32" name="Google Shape;132;p20"/>
          <p:cNvSpPr/>
          <p:nvPr/>
        </p:nvSpPr>
        <p:spPr>
          <a:xfrm>
            <a:off x="4700206" y="5701460"/>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33" name="Google Shape;133;p20"/>
          <p:cNvSpPr/>
          <p:nvPr/>
        </p:nvSpPr>
        <p:spPr>
          <a:xfrm>
            <a:off x="7478416" y="5701460"/>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4" name="Google Shape;134;p20"/>
          <p:cNvSpPr/>
          <p:nvPr/>
        </p:nvSpPr>
        <p:spPr>
          <a:xfrm>
            <a:off x="947446" y="7693129"/>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5" name="Google Shape;135;p20"/>
          <p:cNvSpPr/>
          <p:nvPr/>
        </p:nvSpPr>
        <p:spPr>
          <a:xfrm>
            <a:off x="1920383"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36" name="Google Shape;136;p20"/>
          <p:cNvSpPr/>
          <p:nvPr/>
        </p:nvSpPr>
        <p:spPr>
          <a:xfrm>
            <a:off x="2464641" y="7693699"/>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137" name="Google Shape;137;p20"/>
          <p:cNvSpPr/>
          <p:nvPr/>
        </p:nvSpPr>
        <p:spPr>
          <a:xfrm>
            <a:off x="308891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38" name="Google Shape;138;p20"/>
          <p:cNvSpPr/>
          <p:nvPr/>
        </p:nvSpPr>
        <p:spPr>
          <a:xfrm>
            <a:off x="3713199"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39" name="Google Shape;139;p20"/>
          <p:cNvSpPr/>
          <p:nvPr/>
        </p:nvSpPr>
        <p:spPr>
          <a:xfrm>
            <a:off x="4257458" y="7693699"/>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140" name="Google Shape;140;p20"/>
          <p:cNvSpPr/>
          <p:nvPr/>
        </p:nvSpPr>
        <p:spPr>
          <a:xfrm>
            <a:off x="488174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41" name="Google Shape;141;p20"/>
          <p:cNvSpPr/>
          <p:nvPr/>
        </p:nvSpPr>
        <p:spPr>
          <a:xfrm>
            <a:off x="5509106"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2" name="Google Shape;142;p20"/>
          <p:cNvSpPr/>
          <p:nvPr/>
        </p:nvSpPr>
        <p:spPr>
          <a:xfrm>
            <a:off x="6053365" y="7693699"/>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143" name="Google Shape;143;p20"/>
          <p:cNvCxnSpPr/>
          <p:nvPr/>
        </p:nvCxnSpPr>
        <p:spPr>
          <a:xfrm flipH="1">
            <a:off x="10503936" y="4941429"/>
            <a:ext cx="4114800" cy="1280100"/>
          </a:xfrm>
          <a:prstGeom prst="bentConnector3">
            <a:avLst>
              <a:gd name="adj1" fmla="val 42"/>
            </a:avLst>
          </a:prstGeom>
          <a:noFill/>
          <a:ln w="12700" cap="flat" cmpd="sng">
            <a:solidFill>
              <a:schemeClr val="dk2"/>
            </a:solidFill>
            <a:prstDash val="solid"/>
            <a:round/>
            <a:headEnd type="none" w="sm" len="sm"/>
            <a:tailEnd type="triangle" w="lg" len="lg"/>
          </a:ln>
        </p:spPr>
      </p:cxnSp>
      <p:cxnSp>
        <p:nvCxnSpPr>
          <p:cNvPr id="144" name="Google Shape;144;p20"/>
          <p:cNvCxnSpPr/>
          <p:nvPr/>
        </p:nvCxnSpPr>
        <p:spPr>
          <a:xfrm flipH="1">
            <a:off x="6970909" y="6876683"/>
            <a:ext cx="1846500" cy="1371600"/>
          </a:xfrm>
          <a:prstGeom prst="bentConnector3">
            <a:avLst>
              <a:gd name="adj1" fmla="val -104"/>
            </a:avLst>
          </a:prstGeom>
          <a:noFill/>
          <a:ln w="12700" cap="flat" cmpd="sng">
            <a:solidFill>
              <a:schemeClr val="dk2"/>
            </a:solidFill>
            <a:prstDash val="solid"/>
            <a:round/>
            <a:headEnd type="none" w="sm" len="sm"/>
            <a:tailEnd type="triangle" w="lg" len="lg"/>
          </a:ln>
        </p:spPr>
      </p:cxnSp>
      <p:sp>
        <p:nvSpPr>
          <p:cNvPr id="145" name="Google Shape;145;p20"/>
          <p:cNvSpPr txBox="1"/>
          <p:nvPr/>
        </p:nvSpPr>
        <p:spPr>
          <a:xfrm>
            <a:off x="8910413" y="6990265"/>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5-10x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More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Rigid</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Substantially on GPU</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sp>
        <p:nvSpPr>
          <p:cNvPr id="146" name="Google Shape;146;p20"/>
          <p:cNvSpPr txBox="1"/>
          <p:nvPr/>
        </p:nvSpPr>
        <p:spPr>
          <a:xfrm>
            <a:off x="816066" y="7171763"/>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Traditional GPU Processing</a:t>
            </a:r>
            <a:endParaRPr sz="2000" b="0" i="0" u="none" strike="noStrike" cap="none">
              <a:solidFill>
                <a:schemeClr val="accent4"/>
              </a:solidFill>
              <a:latin typeface="Trebuchet MS"/>
              <a:ea typeface="Trebuchet MS"/>
              <a:cs typeface="Trebuchet MS"/>
              <a:sym typeface="Trebuchet MS"/>
            </a:endParaRPr>
          </a:p>
        </p:txBody>
      </p:sp>
      <p:sp>
        <p:nvSpPr>
          <p:cNvPr id="147" name="Google Shape;147;p20"/>
          <p:cNvSpPr txBox="1"/>
          <p:nvPr/>
        </p:nvSpPr>
        <p:spPr>
          <a:xfrm>
            <a:off x="816066" y="317101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Hadoop Processing, Reading from Disk</a:t>
            </a:r>
            <a:endParaRPr sz="1100" b="0" i="0" u="none" strike="noStrike" cap="none">
              <a:solidFill>
                <a:schemeClr val="accent4"/>
              </a:solidFill>
              <a:latin typeface="Arial"/>
              <a:ea typeface="Arial"/>
              <a:cs typeface="Arial"/>
              <a:sym typeface="Arial"/>
            </a:endParaRPr>
          </a:p>
        </p:txBody>
      </p:sp>
      <p:sp>
        <p:nvSpPr>
          <p:cNvPr id="148" name="Google Shape;148;p20"/>
          <p:cNvSpPr txBox="1"/>
          <p:nvPr/>
        </p:nvSpPr>
        <p:spPr>
          <a:xfrm>
            <a:off x="816066" y="5174391"/>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Spark In-Memory Processing</a:t>
            </a:r>
            <a:endParaRPr sz="1100" b="0" i="0" u="none" strike="noStrike" cap="none">
              <a:solidFill>
                <a:schemeClr val="accent4"/>
              </a:solidFill>
              <a:latin typeface="Arial"/>
              <a:ea typeface="Arial"/>
              <a:cs typeface="Arial"/>
              <a:sym typeface="Arial"/>
            </a:endParaRPr>
          </a:p>
        </p:txBody>
      </p:sp>
      <p:sp>
        <p:nvSpPr>
          <p:cNvPr id="149" name="Google Shape;149;p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150" name="Google Shape;150;p2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cxnSp>
        <p:nvCxnSpPr>
          <p:cNvPr id="1263" name="Google Shape;1263;p5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264" name="Google Shape;1264;p5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265" name="Google Shape;1265;p5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266" name="Google Shape;1266;p5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267" name="Google Shape;1267;p5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268" name="Google Shape;1268;p5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269" name="Google Shape;1269;p5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270" name="Google Shape;1270;p5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271" name="Google Shape;1271;p5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272" name="Google Shape;1272;p5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73" name="Google Shape;1273;p5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274" name="Google Shape;1274;p5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275" name="Google Shape;1275;p5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76" name="Google Shape;1276;p5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77" name="Google Shape;1277;p5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78" name="Google Shape;1278;p5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279" name="Google Shape;1279;p57"/>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280" name="Google Shape;1280;p5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81" name="Google Shape;1281;p5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Machine Learning</a:t>
            </a:r>
            <a:endParaRPr/>
          </a:p>
        </p:txBody>
      </p:sp>
      <p:sp>
        <p:nvSpPr>
          <p:cNvPr id="1282" name="Google Shape;1282;p5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Models More Problems</a:t>
            </a:r>
            <a:endParaRPr/>
          </a:p>
        </p:txBody>
      </p:sp>
      <p:sp>
        <p:nvSpPr>
          <p:cNvPr id="1283" name="Google Shape;1283;p57"/>
          <p:cNvSpPr/>
          <p:nvPr/>
        </p:nvSpPr>
        <p:spPr>
          <a:xfrm>
            <a:off x="1402055" y="26934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284" name="Google Shape;1284;p5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grpSp>
        <p:nvGrpSpPr>
          <p:cNvPr id="1290" name="Google Shape;1290;p58"/>
          <p:cNvGrpSpPr/>
          <p:nvPr/>
        </p:nvGrpSpPr>
        <p:grpSpPr>
          <a:xfrm>
            <a:off x="8257687" y="7555663"/>
            <a:ext cx="1789009" cy="1099934"/>
            <a:chOff x="718275" y="2951995"/>
            <a:chExt cx="2871216" cy="876886"/>
          </a:xfrm>
        </p:grpSpPr>
        <p:sp>
          <p:nvSpPr>
            <p:cNvPr id="1291" name="Google Shape;1291;p58"/>
            <p:cNvSpPr/>
            <p:nvPr/>
          </p:nvSpPr>
          <p:spPr>
            <a:xfrm rot="10800000" flipH="1">
              <a:off x="718275" y="2951995"/>
              <a:ext cx="2871216" cy="773035"/>
            </a:xfrm>
            <a:prstGeom prst="trapezoid">
              <a:avLst>
                <a:gd name="adj" fmla="val 45039"/>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92" name="Google Shape;1292;p58"/>
            <p:cNvSpPr/>
            <p:nvPr/>
          </p:nvSpPr>
          <p:spPr>
            <a:xfrm>
              <a:off x="1419857" y="3600840"/>
              <a:ext cx="1473096" cy="22804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293" name="Google Shape;1293;p58"/>
          <p:cNvSpPr/>
          <p:nvPr/>
        </p:nvSpPr>
        <p:spPr>
          <a:xfrm>
            <a:off x="8263814" y="7373186"/>
            <a:ext cx="1774793" cy="356277"/>
          </a:xfrm>
          <a:prstGeom prst="ellipse">
            <a:avLst/>
          </a:prstGeom>
          <a:solidFill>
            <a:schemeClr val="accent6"/>
          </a:solidFill>
          <a:ln w="12700" cap="flat" cmpd="sng">
            <a:solidFill>
              <a:srgbClr val="F6D2F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94" name="Google Shape;1294;p58"/>
          <p:cNvSpPr txBox="1"/>
          <p:nvPr/>
        </p:nvSpPr>
        <p:spPr>
          <a:xfrm>
            <a:off x="8103504" y="8021707"/>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SAMPLING</a:t>
            </a:r>
            <a:endParaRPr sz="1050" b="0" i="0" u="none" strike="noStrike" cap="none">
              <a:solidFill>
                <a:schemeClr val="lt1"/>
              </a:solidFill>
              <a:latin typeface="Trebuchet MS"/>
              <a:ea typeface="Trebuchet MS"/>
              <a:cs typeface="Trebuchet MS"/>
              <a:sym typeface="Trebuchet MS"/>
            </a:endParaRPr>
          </a:p>
        </p:txBody>
      </p:sp>
      <p:grpSp>
        <p:nvGrpSpPr>
          <p:cNvPr id="1295" name="Google Shape;1295;p58"/>
          <p:cNvGrpSpPr/>
          <p:nvPr/>
        </p:nvGrpSpPr>
        <p:grpSpPr>
          <a:xfrm>
            <a:off x="7773676" y="6476262"/>
            <a:ext cx="2763160" cy="1129978"/>
            <a:chOff x="718275" y="2951995"/>
            <a:chExt cx="2871216" cy="878916"/>
          </a:xfrm>
        </p:grpSpPr>
        <p:sp>
          <p:nvSpPr>
            <p:cNvPr id="1296" name="Google Shape;1296;p58"/>
            <p:cNvSpPr/>
            <p:nvPr/>
          </p:nvSpPr>
          <p:spPr>
            <a:xfrm rot="10800000" flipH="1">
              <a:off x="718275" y="2951995"/>
              <a:ext cx="2871216" cy="743731"/>
            </a:xfrm>
            <a:prstGeom prst="trapezoid">
              <a:avLst>
                <a:gd name="adj" fmla="val 45039"/>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97" name="Google Shape;1297;p58"/>
            <p:cNvSpPr/>
            <p:nvPr/>
          </p:nvSpPr>
          <p:spPr>
            <a:xfrm>
              <a:off x="1163632" y="3546881"/>
              <a:ext cx="1977406" cy="28403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298" name="Google Shape;1298;p58"/>
          <p:cNvSpPr/>
          <p:nvPr/>
        </p:nvSpPr>
        <p:spPr>
          <a:xfrm>
            <a:off x="7780188" y="6293794"/>
            <a:ext cx="2750907" cy="356277"/>
          </a:xfrm>
          <a:prstGeom prst="ellipse">
            <a:avLst/>
          </a:prstGeom>
          <a:solidFill>
            <a:srgbClr val="5600BF"/>
          </a:solidFill>
          <a:ln w="12700" cap="flat" cmpd="sng">
            <a:solidFill>
              <a:srgbClr val="AA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299" name="Google Shape;1299;p58"/>
          <p:cNvGrpSpPr/>
          <p:nvPr/>
        </p:nvGrpSpPr>
        <p:grpSpPr>
          <a:xfrm>
            <a:off x="7270059" y="5347833"/>
            <a:ext cx="3747988" cy="1190645"/>
            <a:chOff x="718275" y="2951995"/>
            <a:chExt cx="2871216" cy="920226"/>
          </a:xfrm>
        </p:grpSpPr>
        <p:sp>
          <p:nvSpPr>
            <p:cNvPr id="1300" name="Google Shape;1300;p58"/>
            <p:cNvSpPr/>
            <p:nvPr/>
          </p:nvSpPr>
          <p:spPr>
            <a:xfrm rot="10800000" flipH="1">
              <a:off x="718275" y="2951995"/>
              <a:ext cx="2871216" cy="773035"/>
            </a:xfrm>
            <a:prstGeom prst="trapezoid">
              <a:avLst>
                <a:gd name="adj" fmla="val 45039"/>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1" name="Google Shape;1301;p58"/>
            <p:cNvSpPr/>
            <p:nvPr/>
          </p:nvSpPr>
          <p:spPr>
            <a:xfrm>
              <a:off x="1061542" y="3563876"/>
              <a:ext cx="2182757" cy="30834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02" name="Google Shape;1302;p58"/>
          <p:cNvSpPr/>
          <p:nvPr/>
        </p:nvSpPr>
        <p:spPr>
          <a:xfrm>
            <a:off x="7277895" y="5165358"/>
            <a:ext cx="3731469" cy="356277"/>
          </a:xfrm>
          <a:prstGeom prst="ellipse">
            <a:avLst/>
          </a:prstGeom>
          <a:solidFill>
            <a:schemeClr val="accent3"/>
          </a:solidFill>
          <a:ln w="12700" cap="flat" cmpd="sng">
            <a:solidFill>
              <a:srgbClr val="FFEF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03" name="Google Shape;1303;p58"/>
          <p:cNvGrpSpPr/>
          <p:nvPr/>
        </p:nvGrpSpPr>
        <p:grpSpPr>
          <a:xfrm>
            <a:off x="6651735" y="3963361"/>
            <a:ext cx="4978578" cy="1440576"/>
            <a:chOff x="664025" y="2951993"/>
            <a:chExt cx="2973315" cy="1012888"/>
          </a:xfrm>
        </p:grpSpPr>
        <p:sp>
          <p:nvSpPr>
            <p:cNvPr id="1304" name="Google Shape;1304;p58"/>
            <p:cNvSpPr/>
            <p:nvPr/>
          </p:nvSpPr>
          <p:spPr>
            <a:xfrm rot="10800000" flipH="1">
              <a:off x="664025" y="2951993"/>
              <a:ext cx="2973315" cy="878970"/>
            </a:xfrm>
            <a:prstGeom prst="trapezoid">
              <a:avLst>
                <a:gd name="adj" fmla="val 4503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5" name="Google Shape;1305;p58"/>
            <p:cNvSpPr/>
            <p:nvPr/>
          </p:nvSpPr>
          <p:spPr>
            <a:xfrm>
              <a:off x="1000260" y="3683264"/>
              <a:ext cx="2302822" cy="28161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06" name="Google Shape;1306;p58"/>
          <p:cNvSpPr/>
          <p:nvPr/>
        </p:nvSpPr>
        <p:spPr>
          <a:xfrm>
            <a:off x="6651735" y="3812001"/>
            <a:ext cx="4984529" cy="279193"/>
          </a:xfrm>
          <a:prstGeom prst="ellipse">
            <a:avLst/>
          </a:prstGeom>
          <a:solidFill>
            <a:schemeClr val="accent1"/>
          </a:solidFill>
          <a:ln w="12700" cap="flat" cmpd="sng">
            <a:solidFill>
              <a:srgbClr val="D6F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7" name="Google Shape;1307;p58"/>
          <p:cNvSpPr txBox="1"/>
          <p:nvPr/>
        </p:nvSpPr>
        <p:spPr>
          <a:xfrm>
            <a:off x="7060676" y="4647750"/>
            <a:ext cx="4146654"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HISTOGRAMS / DISTRIBUTIONS</a:t>
            </a:r>
            <a:endParaRPr sz="1050" b="0" i="0" u="none" strike="noStrike" cap="none">
              <a:solidFill>
                <a:schemeClr val="lt1"/>
              </a:solidFill>
              <a:latin typeface="Trebuchet MS"/>
              <a:ea typeface="Trebuchet MS"/>
              <a:cs typeface="Trebuchet MS"/>
              <a:sym typeface="Trebuchet MS"/>
            </a:endParaRPr>
          </a:p>
        </p:txBody>
      </p:sp>
      <p:sp>
        <p:nvSpPr>
          <p:cNvPr id="1308" name="Google Shape;1308;p58"/>
          <p:cNvSpPr txBox="1"/>
          <p:nvPr/>
        </p:nvSpPr>
        <p:spPr>
          <a:xfrm>
            <a:off x="7060676" y="5817114"/>
            <a:ext cx="4146654" cy="5355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DIMENSION REDUCTION</a:t>
            </a:r>
            <a:br>
              <a:rPr lang="en-US" sz="1600" b="0" i="0" u="none" strike="noStrike" cap="none">
                <a:solidFill>
                  <a:schemeClr val="lt1"/>
                </a:solidFill>
                <a:latin typeface="Trebuchet MS"/>
                <a:ea typeface="Trebuchet MS"/>
                <a:cs typeface="Trebuchet MS"/>
                <a:sym typeface="Trebuchet MS"/>
              </a:rPr>
            </a:br>
            <a:r>
              <a:rPr lang="en-US" sz="1600" b="0" i="0" u="none" strike="noStrike" cap="none">
                <a:solidFill>
                  <a:schemeClr val="lt1"/>
                </a:solidFill>
                <a:latin typeface="Trebuchet MS"/>
                <a:ea typeface="Trebuchet MS"/>
                <a:cs typeface="Trebuchet MS"/>
                <a:sym typeface="Trebuchet MS"/>
              </a:rPr>
              <a:t>FEATURE SELECTION</a:t>
            </a:r>
            <a:endParaRPr sz="1050" b="0" i="0" u="none" strike="noStrike" cap="none">
              <a:solidFill>
                <a:schemeClr val="lt1"/>
              </a:solidFill>
              <a:latin typeface="Trebuchet MS"/>
              <a:ea typeface="Trebuchet MS"/>
              <a:cs typeface="Trebuchet MS"/>
              <a:sym typeface="Trebuchet MS"/>
            </a:endParaRPr>
          </a:p>
        </p:txBody>
      </p:sp>
      <p:sp>
        <p:nvSpPr>
          <p:cNvPr id="1309" name="Google Shape;1309;p58"/>
          <p:cNvSpPr txBox="1"/>
          <p:nvPr/>
        </p:nvSpPr>
        <p:spPr>
          <a:xfrm>
            <a:off x="8086140" y="6997080"/>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REMOVE OUTLIERS</a:t>
            </a:r>
            <a:endParaRPr sz="1050" b="0" i="0" u="none" strike="noStrike" cap="none">
              <a:solidFill>
                <a:schemeClr val="lt1"/>
              </a:solidFill>
              <a:latin typeface="Trebuchet MS"/>
              <a:ea typeface="Trebuchet MS"/>
              <a:cs typeface="Trebuchet MS"/>
              <a:sym typeface="Trebuchet MS"/>
            </a:endParaRPr>
          </a:p>
        </p:txBody>
      </p:sp>
      <p:sp>
        <p:nvSpPr>
          <p:cNvPr id="1310" name="Google Shape;1310;p58"/>
          <p:cNvSpPr txBox="1"/>
          <p:nvPr/>
        </p:nvSpPr>
        <p:spPr>
          <a:xfrm>
            <a:off x="7060676" y="3256836"/>
            <a:ext cx="4146654"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MASSIVE DATASET</a:t>
            </a:r>
            <a:endParaRPr sz="1400" b="0" i="0" u="none" strike="noStrike" cap="none">
              <a:solidFill>
                <a:schemeClr val="accent4"/>
              </a:solidFill>
              <a:latin typeface="Trebuchet MS"/>
              <a:ea typeface="Trebuchet MS"/>
              <a:cs typeface="Trebuchet MS"/>
              <a:sym typeface="Trebuchet MS"/>
            </a:endParaRPr>
          </a:p>
        </p:txBody>
      </p:sp>
      <p:sp>
        <p:nvSpPr>
          <p:cNvPr id="1311" name="Google Shape;1311;p58"/>
          <p:cNvSpPr txBox="1"/>
          <p:nvPr/>
        </p:nvSpPr>
        <p:spPr>
          <a:xfrm>
            <a:off x="6337546" y="8937439"/>
            <a:ext cx="561290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Meet Reasonable Speed vs Accuracy Trade-off</a:t>
            </a:r>
            <a:endParaRPr sz="1200" b="0" i="0" u="none" strike="noStrike" cap="none">
              <a:solidFill>
                <a:schemeClr val="accent4"/>
              </a:solidFill>
              <a:latin typeface="Trebuchet MS"/>
              <a:ea typeface="Trebuchet MS"/>
              <a:cs typeface="Trebuchet MS"/>
              <a:sym typeface="Trebuchet MS"/>
            </a:endParaRPr>
          </a:p>
        </p:txBody>
      </p:sp>
      <p:sp>
        <p:nvSpPr>
          <p:cNvPr id="1312" name="Google Shape;1312;p58"/>
          <p:cNvSpPr txBox="1"/>
          <p:nvPr/>
        </p:nvSpPr>
        <p:spPr>
          <a:xfrm>
            <a:off x="1722599" y="5092131"/>
            <a:ext cx="4146653"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Better to start with as much data as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possible and explore / preprocess to scale to performance needs.</a:t>
            </a:r>
            <a:endParaRPr/>
          </a:p>
        </p:txBody>
      </p:sp>
      <p:sp>
        <p:nvSpPr>
          <p:cNvPr id="1313" name="Google Shape;1313;p58"/>
          <p:cNvSpPr txBox="1"/>
          <p:nvPr/>
        </p:nvSpPr>
        <p:spPr>
          <a:xfrm>
            <a:off x="10987930" y="7286308"/>
            <a:ext cx="4146653"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Iterate. Cross Validate </a:t>
            </a:r>
            <a:r>
              <a:rPr lang="en-US" sz="1800" b="0" i="0" u="none" strike="noStrike" cap="none">
                <a:solidFill>
                  <a:schemeClr val="accent4"/>
                </a:solidFill>
                <a:latin typeface="Arial"/>
                <a:ea typeface="Arial"/>
                <a:cs typeface="Arial"/>
                <a:sym typeface="Arial"/>
              </a:rPr>
              <a:t>&amp;</a:t>
            </a:r>
            <a:r>
              <a:rPr lang="en-US" sz="1800" b="0" i="0" u="none" strike="noStrike" cap="none">
                <a:solidFill>
                  <a:schemeClr val="accent4"/>
                </a:solidFill>
                <a:latin typeface="Trebuchet MS"/>
                <a:ea typeface="Trebuchet MS"/>
                <a:cs typeface="Trebuchet MS"/>
                <a:sym typeface="Trebuchet MS"/>
              </a:rPr>
              <a:t> Grid Search.</a:t>
            </a:r>
            <a:br>
              <a:rPr lang="en-US" sz="1800" b="0" i="0" u="none" strike="noStrike" cap="none">
                <a:solidFill>
                  <a:schemeClr val="accent4"/>
                </a:solidFill>
                <a:latin typeface="Trebuchet MS"/>
                <a:ea typeface="Trebuchet MS"/>
                <a:cs typeface="Trebuchet MS"/>
                <a:sym typeface="Trebuchet MS"/>
              </a:rPr>
            </a:br>
            <a:r>
              <a:rPr lang="en-US" sz="1800" b="0" i="0" u="none" strike="noStrike" cap="none">
                <a:solidFill>
                  <a:schemeClr val="accent4"/>
                </a:solidFill>
                <a:latin typeface="Trebuchet MS"/>
                <a:ea typeface="Trebuchet MS"/>
                <a:cs typeface="Trebuchet MS"/>
                <a:sym typeface="Trebuchet MS"/>
              </a:rPr>
              <a:t>Iterate Some More.</a:t>
            </a:r>
            <a:endParaRPr/>
          </a:p>
        </p:txBody>
      </p:sp>
      <p:sp>
        <p:nvSpPr>
          <p:cNvPr id="1314" name="Google Shape;1314;p58"/>
          <p:cNvSpPr txBox="1"/>
          <p:nvPr/>
        </p:nvSpPr>
        <p:spPr>
          <a:xfrm>
            <a:off x="4384707" y="752910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Hours? Days?</a:t>
            </a:r>
            <a:endParaRPr/>
          </a:p>
        </p:txBody>
      </p:sp>
      <p:grpSp>
        <p:nvGrpSpPr>
          <p:cNvPr id="1315" name="Google Shape;1315;p58"/>
          <p:cNvGrpSpPr/>
          <p:nvPr/>
        </p:nvGrpSpPr>
        <p:grpSpPr>
          <a:xfrm>
            <a:off x="11067377" y="4325028"/>
            <a:ext cx="3701837" cy="3701837"/>
            <a:chOff x="11390113" y="5278309"/>
            <a:chExt cx="2475615" cy="2475615"/>
          </a:xfrm>
        </p:grpSpPr>
        <p:pic>
          <p:nvPicPr>
            <p:cNvPr id="1316" name="Google Shape;1316;p58"/>
            <p:cNvPicPr preferRelativeResize="0"/>
            <p:nvPr/>
          </p:nvPicPr>
          <p:blipFill rotWithShape="1">
            <a:blip r:embed="rId3">
              <a:alphaModFix/>
            </a:blip>
            <a:srcRect/>
            <a:stretch/>
          </p:blipFill>
          <p:spPr>
            <a:xfrm>
              <a:off x="12090332" y="5846538"/>
              <a:ext cx="1266389" cy="1374599"/>
            </a:xfrm>
            <a:prstGeom prst="rect">
              <a:avLst/>
            </a:prstGeom>
            <a:noFill/>
            <a:ln>
              <a:noFill/>
            </a:ln>
          </p:spPr>
        </p:pic>
        <p:sp>
          <p:nvSpPr>
            <p:cNvPr id="1317" name="Google Shape;1317;p58"/>
            <p:cNvSpPr/>
            <p:nvPr/>
          </p:nvSpPr>
          <p:spPr>
            <a:xfrm rot="-8100000">
              <a:off x="11752658" y="5640854"/>
              <a:ext cx="1750524" cy="1750524"/>
            </a:xfrm>
            <a:prstGeom prst="arc">
              <a:avLst>
                <a:gd name="adj1" fmla="val 16200000"/>
                <a:gd name="adj2" fmla="val 8102444"/>
              </a:avLst>
            </a:prstGeom>
            <a:noFill/>
            <a:ln w="31750" cap="flat" cmpd="sng">
              <a:solidFill>
                <a:schemeClr val="lt2"/>
              </a:solidFill>
              <a:prstDash val="solid"/>
              <a:round/>
              <a:headEnd type="none" w="sm" len="sm"/>
              <a:tailEnd type="triangle"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18" name="Google Shape;1318;p58"/>
          <p:cNvSpPr/>
          <p:nvPr/>
        </p:nvSpPr>
        <p:spPr>
          <a:xfrm>
            <a:off x="5971870" y="6556114"/>
            <a:ext cx="681563" cy="885210"/>
          </a:xfrm>
          <a:prstGeom prst="downArrow">
            <a:avLst>
              <a:gd name="adj1" fmla="val 50000"/>
              <a:gd name="adj2" fmla="val 50000"/>
            </a:avLst>
          </a:prstGeom>
          <a:gradFill>
            <a:gsLst>
              <a:gs pos="0">
                <a:srgbClr val="7400FF">
                  <a:alpha val="0"/>
                </a:srgbClr>
              </a:gs>
              <a:gs pos="7000">
                <a:srgbClr val="7400FF">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9" name="Google Shape;1319;p58"/>
          <p:cNvSpPr txBox="1"/>
          <p:nvPr/>
        </p:nvSpPr>
        <p:spPr>
          <a:xfrm>
            <a:off x="4412375" y="617215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Time Increases</a:t>
            </a:r>
            <a:endParaRPr/>
          </a:p>
        </p:txBody>
      </p:sp>
      <p:sp>
        <p:nvSpPr>
          <p:cNvPr id="1320" name="Google Shape;1320;p5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Problem</a:t>
            </a:r>
            <a:endParaRPr/>
          </a:p>
        </p:txBody>
      </p:sp>
      <p:sp>
        <p:nvSpPr>
          <p:cNvPr id="1321" name="Google Shape;1321;p5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59"/>
          <p:cNvSpPr txBox="1"/>
          <p:nvPr/>
        </p:nvSpPr>
        <p:spPr>
          <a:xfrm>
            <a:off x="12881306" y="298097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cuML</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327" name="Google Shape;1327;p59"/>
          <p:cNvSpPr/>
          <p:nvPr/>
        </p:nvSpPr>
        <p:spPr>
          <a:xfrm>
            <a:off x="3257550"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328" name="Google Shape;1328;p59"/>
          <p:cNvCxnSpPr/>
          <p:nvPr/>
        </p:nvCxnSpPr>
        <p:spPr>
          <a:xfrm>
            <a:off x="10364561" y="341299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29" name="Google Shape;1329;p59"/>
          <p:cNvSpPr txBox="1"/>
          <p:nvPr/>
        </p:nvSpPr>
        <p:spPr>
          <a:xfrm>
            <a:off x="12881306" y="5842918"/>
            <a:ext cx="2691122" cy="298957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nvGraph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CUTLASS</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cuBlas</a:t>
            </a:r>
            <a:endParaRPr sz="2400" b="0" i="0" u="none" strike="noStrike" cap="none">
              <a:solidFill>
                <a:srgbClr val="4D4D4D"/>
              </a:solidFill>
              <a:latin typeface="Trebuchet MS"/>
              <a:ea typeface="Trebuchet MS"/>
              <a:cs typeface="Trebuchet MS"/>
              <a:sym typeface="Trebuchet MS"/>
            </a:endParaRPr>
          </a:p>
        </p:txBody>
      </p:sp>
      <p:cxnSp>
        <p:nvCxnSpPr>
          <p:cNvPr id="1330" name="Google Shape;1330;p59"/>
          <p:cNvCxnSpPr/>
          <p:nvPr/>
        </p:nvCxnSpPr>
        <p:spPr>
          <a:xfrm>
            <a:off x="10364561" y="69372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31" name="Google Shape;1331;p59"/>
          <p:cNvSpPr/>
          <p:nvPr/>
        </p:nvSpPr>
        <p:spPr>
          <a:xfrm>
            <a:off x="3257550"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332" name="Google Shape;1332;p59"/>
          <p:cNvSpPr/>
          <p:nvPr/>
        </p:nvSpPr>
        <p:spPr>
          <a:xfrm>
            <a:off x="3257550"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Algorithms</a:t>
            </a:r>
            <a:endParaRPr sz="2400" b="0" i="0" u="none" strike="noStrike" cap="none">
              <a:solidFill>
                <a:srgbClr val="FFFFFF"/>
              </a:solidFill>
              <a:latin typeface="Trebuchet MS"/>
              <a:ea typeface="Trebuchet MS"/>
              <a:cs typeface="Trebuchet MS"/>
              <a:sym typeface="Trebuchet MS"/>
            </a:endParaRPr>
          </a:p>
        </p:txBody>
      </p:sp>
      <p:grpSp>
        <p:nvGrpSpPr>
          <p:cNvPr id="1333" name="Google Shape;1333;p59"/>
          <p:cNvGrpSpPr/>
          <p:nvPr/>
        </p:nvGrpSpPr>
        <p:grpSpPr>
          <a:xfrm>
            <a:off x="3257565" y="6102323"/>
            <a:ext cx="6743058" cy="1688926"/>
            <a:chOff x="3257565" y="6227532"/>
            <a:chExt cx="6896245" cy="860397"/>
          </a:xfrm>
        </p:grpSpPr>
        <p:sp>
          <p:nvSpPr>
            <p:cNvPr id="1334" name="Google Shape;1334;p59"/>
            <p:cNvSpPr/>
            <p:nvPr/>
          </p:nvSpPr>
          <p:spPr>
            <a:xfrm>
              <a:off x="3257565" y="6227532"/>
              <a:ext cx="6896100" cy="3276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Prims</a:t>
              </a:r>
              <a:endParaRPr sz="2400" b="0" i="0" u="none" strike="noStrike" cap="none">
                <a:solidFill>
                  <a:srgbClr val="FFFFFF"/>
                </a:solidFill>
                <a:latin typeface="Trebuchet MS"/>
                <a:ea typeface="Trebuchet MS"/>
                <a:cs typeface="Trebuchet MS"/>
                <a:sym typeface="Trebuchet MS"/>
              </a:endParaRPr>
            </a:p>
          </p:txBody>
        </p:sp>
        <p:sp>
          <p:nvSpPr>
            <p:cNvPr id="1335" name="Google Shape;1335;p59"/>
            <p:cNvSpPr/>
            <p:nvPr/>
          </p:nvSpPr>
          <p:spPr>
            <a:xfrm>
              <a:off x="3257711" y="6649629"/>
              <a:ext cx="6896100" cy="4383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grpSp>
      <p:sp>
        <p:nvSpPr>
          <p:cNvPr id="1336" name="Google Shape;1336;p59"/>
          <p:cNvSpPr/>
          <p:nvPr/>
        </p:nvSpPr>
        <p:spPr>
          <a:xfrm>
            <a:off x="3257550"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337" name="Google Shape;1337;p5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grpSp>
        <p:nvGrpSpPr>
          <p:cNvPr id="1343" name="Google Shape;1343;p60"/>
          <p:cNvGrpSpPr/>
          <p:nvPr/>
        </p:nvGrpSpPr>
        <p:grpSpPr>
          <a:xfrm>
            <a:off x="2676939" y="3163679"/>
            <a:ext cx="5804452" cy="2685577"/>
            <a:chOff x="9925878" y="2310106"/>
            <a:chExt cx="7063900" cy="2358730"/>
          </a:xfrm>
        </p:grpSpPr>
        <p:sp>
          <p:nvSpPr>
            <p:cNvPr id="1344" name="Google Shape;1344;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45" name="Google Shape;1345;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46" name="Google Shape;1346;p60"/>
          <p:cNvGrpSpPr/>
          <p:nvPr/>
        </p:nvGrpSpPr>
        <p:grpSpPr>
          <a:xfrm>
            <a:off x="9805988" y="3163679"/>
            <a:ext cx="5804452" cy="2685577"/>
            <a:chOff x="9925878" y="2310106"/>
            <a:chExt cx="7063900" cy="2358730"/>
          </a:xfrm>
        </p:grpSpPr>
        <p:sp>
          <p:nvSpPr>
            <p:cNvPr id="1347" name="Google Shape;1347;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48" name="Google Shape;1348;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pic>
        <p:nvPicPr>
          <p:cNvPr id="1349" name="Google Shape;1349;p60" descr="A close up of a map&#10;&#10;Description generated with high confidence"/>
          <p:cNvPicPr preferRelativeResize="0"/>
          <p:nvPr/>
        </p:nvPicPr>
        <p:blipFill rotWithShape="1">
          <a:blip r:embed="rId3">
            <a:alphaModFix/>
          </a:blip>
          <a:srcRect l="2452" t="2093" r="1329" b="3588"/>
          <a:stretch/>
        </p:blipFill>
        <p:spPr>
          <a:xfrm>
            <a:off x="2676939" y="6122504"/>
            <a:ext cx="5804452" cy="2796209"/>
          </a:xfrm>
          <a:prstGeom prst="rect">
            <a:avLst/>
          </a:prstGeom>
          <a:noFill/>
          <a:ln>
            <a:noFill/>
          </a:ln>
        </p:spPr>
      </p:pic>
      <p:pic>
        <p:nvPicPr>
          <p:cNvPr id="1350" name="Google Shape;1350;p60" descr="A close up of a map&#10;&#10;Description generated with high confidence"/>
          <p:cNvPicPr preferRelativeResize="0"/>
          <p:nvPr/>
        </p:nvPicPr>
        <p:blipFill rotWithShape="1">
          <a:blip r:embed="rId4">
            <a:alphaModFix amt="70000"/>
          </a:blip>
          <a:srcRect l="2883" t="1716" r="1129" b="3733"/>
          <a:stretch/>
        </p:blipFill>
        <p:spPr>
          <a:xfrm>
            <a:off x="9803253" y="6122504"/>
            <a:ext cx="5804452" cy="2796209"/>
          </a:xfrm>
          <a:prstGeom prst="rect">
            <a:avLst/>
          </a:prstGeom>
          <a:noFill/>
          <a:ln>
            <a:noFill/>
          </a:ln>
        </p:spPr>
      </p:pic>
      <p:sp>
        <p:nvSpPr>
          <p:cNvPr id="1351" name="Google Shape;1351;p60"/>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52" name="Google Shape;1352;p60"/>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53" name="Google Shape;1353;p6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54" name="Google Shape;1354;p6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CPU-based Clustering</a:t>
            </a:r>
            <a:endParaRPr/>
          </a:p>
        </p:txBody>
      </p:sp>
      <p:sp>
        <p:nvSpPr>
          <p:cNvPr id="1355" name="Google Shape;1355;p60"/>
          <p:cNvSpPr txBox="1"/>
          <p:nvPr/>
        </p:nvSpPr>
        <p:spPr>
          <a:xfrm>
            <a:off x="2749511" y="3516558"/>
            <a:ext cx="5697804"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 sklearn.datasets import make_moons</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import pandas</a:t>
            </a:r>
            <a:endParaRPr/>
          </a:p>
          <a:p>
            <a:pPr marL="0" marR="0" lvl="0" indent="0" algn="l" rtl="0">
              <a:lnSpc>
                <a:spcPct val="90000"/>
              </a:lnSpc>
              <a:spcBef>
                <a:spcPts val="300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X, y = make_moons(n_samples=int(1e2), </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noise=0.05, random_state=0)</a:t>
            </a:r>
            <a:br>
              <a:rPr lang="en-US" sz="1600" b="0" i="0" u="none" strike="noStrike" cap="none">
                <a:solidFill>
                  <a:srgbClr val="868686"/>
                </a:solidFill>
                <a:latin typeface="Courier New"/>
                <a:ea typeface="Courier New"/>
                <a:cs typeface="Courier New"/>
                <a:sym typeface="Courier New"/>
              </a:rPr>
            </a:br>
            <a:br>
              <a:rPr lang="en-US" sz="1600" b="0" i="0" u="none" strike="noStrike" cap="none">
                <a:solidFill>
                  <a:srgbClr val="868686"/>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X = pandas.DataFrame({'fea%d'%i: X[:, i]</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for i in range(X.shape[1])})</a:t>
            </a:r>
            <a:endParaRPr/>
          </a:p>
          <a:p>
            <a:pPr marL="0" marR="0" lvl="0" indent="0" algn="l" rtl="0">
              <a:lnSpc>
                <a:spcPct val="90000"/>
              </a:lnSpc>
              <a:spcBef>
                <a:spcPts val="3000"/>
              </a:spcBef>
              <a:spcAft>
                <a:spcPts val="0"/>
              </a:spcAft>
              <a:buClr>
                <a:schemeClr val="dk1"/>
              </a:buClr>
              <a:buSzPts val="1600"/>
              <a:buFont typeface="Arial"/>
              <a:buNone/>
            </a:pPr>
            <a:endParaRPr sz="1600" b="0" i="0" u="none" strike="noStrike" cap="none">
              <a:solidFill>
                <a:srgbClr val="868686"/>
              </a:solidFill>
              <a:latin typeface="Courier New"/>
              <a:ea typeface="Courier New"/>
              <a:cs typeface="Courier New"/>
              <a:sym typeface="Courier New"/>
            </a:endParaRPr>
          </a:p>
        </p:txBody>
      </p:sp>
      <p:sp>
        <p:nvSpPr>
          <p:cNvPr id="1356" name="Google Shape;1356;p60"/>
          <p:cNvSpPr txBox="1"/>
          <p:nvPr/>
        </p:nvSpPr>
        <p:spPr>
          <a:xfrm>
            <a:off x="10006453" y="3515700"/>
            <a:ext cx="5528822"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sklearn.cluster 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1362" name="Google Shape;1362;p61"/>
          <p:cNvGrpSpPr/>
          <p:nvPr/>
        </p:nvGrpSpPr>
        <p:grpSpPr>
          <a:xfrm>
            <a:off x="2676939" y="3163679"/>
            <a:ext cx="5804452" cy="2685577"/>
            <a:chOff x="9925878" y="2310106"/>
            <a:chExt cx="7063900" cy="2358730"/>
          </a:xfrm>
        </p:grpSpPr>
        <p:sp>
          <p:nvSpPr>
            <p:cNvPr id="1363" name="Google Shape;1363;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4" name="Google Shape;1364;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65" name="Google Shape;1365;p61"/>
          <p:cNvGrpSpPr/>
          <p:nvPr/>
        </p:nvGrpSpPr>
        <p:grpSpPr>
          <a:xfrm>
            <a:off x="9805988" y="3163679"/>
            <a:ext cx="5804452" cy="2685577"/>
            <a:chOff x="9925878" y="2310106"/>
            <a:chExt cx="7063900" cy="2358730"/>
          </a:xfrm>
        </p:grpSpPr>
        <p:sp>
          <p:nvSpPr>
            <p:cNvPr id="1366" name="Google Shape;1366;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7" name="Google Shape;1367;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1368" name="Google Shape;1368;p61"/>
          <p:cNvSpPr txBox="1">
            <a:spLocks noGrp="1"/>
          </p:cNvSpPr>
          <p:nvPr>
            <p:ph type="body" idx="1"/>
          </p:nvPr>
        </p:nvSpPr>
        <p:spPr>
          <a:xfrm>
            <a:off x="2749511" y="3511924"/>
            <a:ext cx="5697804" cy="26306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lang="en-US" sz="1600" b="1">
                <a:solidFill>
                  <a:srgbClr val="9900FF"/>
                </a:solidFill>
                <a:latin typeface="Courier New"/>
                <a:ea typeface="Courier New"/>
                <a:cs typeface="Courier New"/>
                <a:sym typeface="Courier New"/>
              </a:rPr>
              <a:t>cudf</a:t>
            </a:r>
            <a:endParaRPr sz="1600" b="1">
              <a:solidFill>
                <a:srgbClr val="9900FF"/>
              </a:solidFill>
              <a:latin typeface="Courier New"/>
              <a:ea typeface="Courier New"/>
              <a:cs typeface="Courier New"/>
              <a:sym typeface="Courier New"/>
            </a:endParaRPr>
          </a:p>
          <a:p>
            <a:pPr marL="0" lvl="0" indent="0" algn="l" rtl="0">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lang="en-US" sz="1600" b="1">
                <a:solidFill>
                  <a:srgbClr val="9900FF"/>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marL="0" lvl="0" indent="0" algn="l" rtl="0">
              <a:lnSpc>
                <a:spcPct val="90000"/>
              </a:lnSpc>
              <a:spcBef>
                <a:spcPts val="3000"/>
              </a:spcBef>
              <a:spcAft>
                <a:spcPts val="0"/>
              </a:spcAft>
              <a:buClr>
                <a:schemeClr val="dk1"/>
              </a:buClr>
              <a:buSzPts val="1600"/>
              <a:buFont typeface="Trebuchet MS"/>
              <a:buNone/>
            </a:pPr>
            <a:endParaRPr sz="1600">
              <a:latin typeface="Courier New"/>
              <a:ea typeface="Courier New"/>
              <a:cs typeface="Courier New"/>
              <a:sym typeface="Courier New"/>
            </a:endParaRPr>
          </a:p>
        </p:txBody>
      </p:sp>
      <p:sp>
        <p:nvSpPr>
          <p:cNvPr id="1369" name="Google Shape;1369;p61"/>
          <p:cNvSpPr txBox="1"/>
          <p:nvPr/>
        </p:nvSpPr>
        <p:spPr>
          <a:xfrm>
            <a:off x="10006453" y="3511066"/>
            <a:ext cx="5528822" cy="26306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1" i="0" u="none" strike="noStrike" cap="none">
                <a:solidFill>
                  <a:srgbClr val="9900FF"/>
                </a:solidFill>
                <a:latin typeface="Courier New"/>
                <a:ea typeface="Courier New"/>
                <a:cs typeface="Courier New"/>
                <a:sym typeface="Courier New"/>
              </a:rPr>
              <a:t>cuml</a:t>
            </a:r>
            <a:r>
              <a:rPr lang="en-US" sz="1600" b="1"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pic>
        <p:nvPicPr>
          <p:cNvPr id="1370" name="Google Shape;1370;p61" descr="A close up of a map&#10;&#10;Description generated with high confidence"/>
          <p:cNvPicPr preferRelativeResize="0"/>
          <p:nvPr/>
        </p:nvPicPr>
        <p:blipFill rotWithShape="1">
          <a:blip r:embed="rId3">
            <a:alphaModFix/>
          </a:blip>
          <a:srcRect l="2452" t="2093" r="1329" b="3588"/>
          <a:stretch/>
        </p:blipFill>
        <p:spPr>
          <a:xfrm>
            <a:off x="2676939" y="6122504"/>
            <a:ext cx="5804452" cy="2796209"/>
          </a:xfrm>
          <a:prstGeom prst="rect">
            <a:avLst/>
          </a:prstGeom>
          <a:noFill/>
          <a:ln>
            <a:noFill/>
          </a:ln>
        </p:spPr>
      </p:pic>
      <p:pic>
        <p:nvPicPr>
          <p:cNvPr id="1371" name="Google Shape;1371;p61" descr="A close up of a map&#10;&#10;Description generated with high confidence"/>
          <p:cNvPicPr preferRelativeResize="0"/>
          <p:nvPr/>
        </p:nvPicPr>
        <p:blipFill rotWithShape="1">
          <a:blip r:embed="rId4">
            <a:alphaModFix amt="70000"/>
          </a:blip>
          <a:srcRect l="2883" t="1716" r="1129" b="3733"/>
          <a:stretch/>
        </p:blipFill>
        <p:spPr>
          <a:xfrm>
            <a:off x="9803253" y="6122504"/>
            <a:ext cx="5804452" cy="2796209"/>
          </a:xfrm>
          <a:prstGeom prst="rect">
            <a:avLst/>
          </a:prstGeom>
          <a:noFill/>
          <a:ln>
            <a:noFill/>
          </a:ln>
        </p:spPr>
      </p:pic>
      <p:sp>
        <p:nvSpPr>
          <p:cNvPr id="1372" name="Google Shape;1372;p61"/>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3" name="Google Shape;1373;p61"/>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4" name="Google Shape;1374;p6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75" name="Google Shape;1375;p6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pic>
        <p:nvPicPr>
          <p:cNvPr id="1381" name="Google Shape;1381;p62"/>
          <p:cNvPicPr preferRelativeResize="0"/>
          <p:nvPr/>
        </p:nvPicPr>
        <p:blipFill rotWithShape="1">
          <a:blip r:embed="rId3">
            <a:alphaModFix/>
          </a:blip>
          <a:srcRect/>
          <a:stretch/>
        </p:blipFill>
        <p:spPr>
          <a:xfrm>
            <a:off x="3908307" y="3830503"/>
            <a:ext cx="3166505" cy="3395266"/>
          </a:xfrm>
          <a:prstGeom prst="rect">
            <a:avLst/>
          </a:prstGeom>
          <a:noFill/>
          <a:ln>
            <a:noFill/>
          </a:ln>
        </p:spPr>
      </p:pic>
      <p:sp>
        <p:nvSpPr>
          <p:cNvPr id="1382" name="Google Shape;1382;p62"/>
          <p:cNvSpPr txBox="1"/>
          <p:nvPr/>
        </p:nvSpPr>
        <p:spPr>
          <a:xfrm>
            <a:off x="11514150" y="2747799"/>
            <a:ext cx="5552700" cy="14808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Decision Trees / </a:t>
            </a:r>
            <a:r>
              <a:rPr lang="en-US" sz="1800" i="0" u="none" strike="noStrike" cap="none">
                <a:solidFill>
                  <a:schemeClr val="accent4"/>
                </a:solidFill>
                <a:latin typeface="Trebuchet MS"/>
                <a:ea typeface="Trebuchet MS"/>
                <a:cs typeface="Trebuchet MS"/>
                <a:sym typeface="Trebuchet MS"/>
              </a:rPr>
              <a:t>Random Forests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Linear/Lasso/Ridge/ElasticNet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Logistic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K-Nearest Neighbors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Support Vector Machine Classification an</a:t>
            </a:r>
            <a:r>
              <a:rPr lang="en-US" sz="1800">
                <a:solidFill>
                  <a:schemeClr val="accent4"/>
                </a:solidFill>
                <a:latin typeface="Trebuchet MS"/>
                <a:ea typeface="Trebuchet MS"/>
                <a:cs typeface="Trebuchet MS"/>
                <a:sym typeface="Trebuchet MS"/>
              </a:rPr>
              <a:t>d Regression</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Naive Bayes</a:t>
            </a:r>
            <a:endParaRPr sz="1800">
              <a:solidFill>
                <a:schemeClr val="accent4"/>
              </a:solidFill>
              <a:latin typeface="Trebuchet MS"/>
              <a:ea typeface="Trebuchet MS"/>
              <a:cs typeface="Trebuchet MS"/>
              <a:sym typeface="Trebuchet MS"/>
            </a:endParaRPr>
          </a:p>
        </p:txBody>
      </p:sp>
      <p:sp>
        <p:nvSpPr>
          <p:cNvPr id="1383" name="Google Shape;1383;p62"/>
          <p:cNvSpPr txBox="1"/>
          <p:nvPr/>
        </p:nvSpPr>
        <p:spPr>
          <a:xfrm>
            <a:off x="11514150" y="5927731"/>
            <a:ext cx="6613200" cy="2153700"/>
          </a:xfrm>
          <a:prstGeom prst="rect">
            <a:avLst/>
          </a:prstGeom>
          <a:noFill/>
          <a:ln>
            <a:noFill/>
          </a:ln>
        </p:spPr>
        <p:txBody>
          <a:bodyPr spcFirstLastPara="1" wrap="square" lIns="152375" tIns="76150" rIns="152375" bIns="76150" anchor="ctr" anchorCtr="0">
            <a:noAutofit/>
          </a:bodyPr>
          <a:lstStyle/>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K-Means</a:t>
            </a:r>
            <a:endParaRPr>
              <a:solidFill>
                <a:schemeClr val="dk2"/>
              </a:solidFill>
            </a:endParaRPr>
          </a:p>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DBSCAN</a:t>
            </a:r>
            <a:endParaRPr>
              <a:solidFill>
                <a:schemeClr val="dk2"/>
              </a:solidFill>
            </a:endParaRPr>
          </a:p>
          <a:p>
            <a:pPr marL="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Spectral Clustering</a:t>
            </a:r>
            <a:endParaRPr sz="1800" b="1">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1" i="0" u="none" strike="noStrike" cap="none">
                <a:solidFill>
                  <a:schemeClr val="accent4"/>
                </a:solidFill>
                <a:latin typeface="Trebuchet MS"/>
                <a:ea typeface="Trebuchet MS"/>
                <a:cs typeface="Trebuchet MS"/>
                <a:sym typeface="Trebuchet MS"/>
              </a:rPr>
              <a:t>Principal Components</a:t>
            </a:r>
            <a:endParaRPr b="1"/>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Singular Value Decomposition</a:t>
            </a:r>
            <a:br>
              <a:rPr lang="en-US" sz="1800" b="0" i="0" u="none" strike="noStrike" cap="none">
                <a:solidFill>
                  <a:schemeClr val="accent4"/>
                </a:solidFill>
                <a:latin typeface="Trebuchet MS"/>
                <a:ea typeface="Trebuchet MS"/>
                <a:cs typeface="Trebuchet MS"/>
                <a:sym typeface="Trebuchet MS"/>
              </a:rPr>
            </a:br>
            <a:r>
              <a:rPr lang="en-US" sz="1800" b="1" i="0" u="none" strike="noStrike" cap="none">
                <a:solidFill>
                  <a:schemeClr val="accent4"/>
                </a:solidFill>
                <a:latin typeface="Trebuchet MS"/>
                <a:ea typeface="Trebuchet MS"/>
                <a:cs typeface="Trebuchet MS"/>
                <a:sym typeface="Trebuchet MS"/>
              </a:rPr>
              <a:t>UMAP</a:t>
            </a:r>
            <a:endParaRPr b="1"/>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Spectral Embedding</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T-SNE</a:t>
            </a:r>
            <a:endParaRPr/>
          </a:p>
        </p:txBody>
      </p:sp>
      <p:sp>
        <p:nvSpPr>
          <p:cNvPr id="1384" name="Google Shape;1384;p62"/>
          <p:cNvSpPr txBox="1"/>
          <p:nvPr/>
        </p:nvSpPr>
        <p:spPr>
          <a:xfrm>
            <a:off x="11514152" y="8293960"/>
            <a:ext cx="46865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Holt-Winters</a:t>
            </a:r>
            <a:endParaRPr/>
          </a:p>
          <a:p>
            <a:pPr marL="0" marR="0" lvl="0" indent="0" algn="l"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Seasonal </a:t>
            </a:r>
            <a:r>
              <a:rPr lang="en-US" sz="1800" b="1" i="0" u="none" strike="noStrike" cap="none">
                <a:solidFill>
                  <a:schemeClr val="accent4"/>
                </a:solidFill>
                <a:latin typeface="Trebuchet MS"/>
                <a:ea typeface="Trebuchet MS"/>
                <a:cs typeface="Trebuchet MS"/>
                <a:sym typeface="Trebuchet MS"/>
              </a:rPr>
              <a:t>ARIMA / Auto ARIMA</a:t>
            </a:r>
            <a:endParaRPr b="1"/>
          </a:p>
        </p:txBody>
      </p:sp>
      <p:sp>
        <p:nvSpPr>
          <p:cNvPr id="1385" name="Google Shape;1385;p62"/>
          <p:cNvSpPr txBox="1"/>
          <p:nvPr/>
        </p:nvSpPr>
        <p:spPr>
          <a:xfrm>
            <a:off x="3908307" y="9129224"/>
            <a:ext cx="2659958" cy="477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More to come!</a:t>
            </a:r>
            <a:endParaRPr sz="3200" b="0" i="0" u="none" strike="noStrike" cap="none">
              <a:solidFill>
                <a:schemeClr val="accent4"/>
              </a:solidFill>
              <a:latin typeface="Trebuchet MS"/>
              <a:ea typeface="Trebuchet MS"/>
              <a:cs typeface="Trebuchet MS"/>
              <a:sym typeface="Trebuchet MS"/>
            </a:endParaRPr>
          </a:p>
        </p:txBody>
      </p:sp>
      <p:sp>
        <p:nvSpPr>
          <p:cNvPr id="1386" name="Google Shape;1386;p62"/>
          <p:cNvSpPr txBox="1"/>
          <p:nvPr/>
        </p:nvSpPr>
        <p:spPr>
          <a:xfrm>
            <a:off x="11514152" y="4256503"/>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Random Forest / GBDT Inference </a:t>
            </a:r>
            <a:r>
              <a:rPr lang="en-US" sz="1800">
                <a:solidFill>
                  <a:schemeClr val="accent4"/>
                </a:solidFill>
                <a:latin typeface="Trebuchet MS"/>
                <a:ea typeface="Trebuchet MS"/>
                <a:cs typeface="Trebuchet MS"/>
                <a:sym typeface="Trebuchet MS"/>
              </a:rPr>
              <a:t>(FIL)</a:t>
            </a:r>
            <a:endParaRPr sz="1800" i="0" u="none" strike="noStrike" cap="none">
              <a:solidFill>
                <a:schemeClr val="accent4"/>
              </a:solidFill>
              <a:latin typeface="Trebuchet MS"/>
              <a:ea typeface="Trebuchet MS"/>
              <a:cs typeface="Trebuchet MS"/>
              <a:sym typeface="Trebuchet MS"/>
            </a:endParaRPr>
          </a:p>
        </p:txBody>
      </p:sp>
      <p:sp>
        <p:nvSpPr>
          <p:cNvPr id="1387" name="Google Shape;1387;p62"/>
          <p:cNvSpPr txBox="1"/>
          <p:nvPr/>
        </p:nvSpPr>
        <p:spPr>
          <a:xfrm>
            <a:off x="11514152" y="5769555"/>
            <a:ext cx="4272500" cy="721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endParaRPr/>
          </a:p>
        </p:txBody>
      </p:sp>
      <p:sp>
        <p:nvSpPr>
          <p:cNvPr id="1388" name="Google Shape;1388;p62"/>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Time Series</a:t>
            </a:r>
            <a:endParaRPr sz="2000" b="0" i="0" u="none" strike="noStrike" cap="none">
              <a:solidFill>
                <a:srgbClr val="FFFFFF"/>
              </a:solidFill>
              <a:latin typeface="Trebuchet MS"/>
              <a:ea typeface="Trebuchet MS"/>
              <a:cs typeface="Trebuchet MS"/>
              <a:sym typeface="Trebuchet MS"/>
            </a:endParaRPr>
          </a:p>
        </p:txBody>
      </p:sp>
      <p:sp>
        <p:nvSpPr>
          <p:cNvPr id="1389" name="Google Shape;1389;p62"/>
          <p:cNvSpPr/>
          <p:nvPr/>
        </p:nvSpPr>
        <p:spPr>
          <a:xfrm>
            <a:off x="7734225" y="6083374"/>
            <a:ext cx="3582900" cy="19854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Clustering</a:t>
            </a:r>
            <a:endParaRPr sz="2000">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Decomposition </a:t>
            </a:r>
            <a:r>
              <a:rPr lang="en-US" sz="2000" b="0" i="0" u="none" strike="noStrike" cap="none">
                <a:solidFill>
                  <a:srgbClr val="FFFFFF"/>
                </a:solidFill>
                <a:latin typeface="Arial"/>
                <a:ea typeface="Arial"/>
                <a:cs typeface="Arial"/>
                <a:sym typeface="Arial"/>
              </a:rPr>
              <a:t>&amp;</a:t>
            </a:r>
            <a:r>
              <a:rPr lang="en-US" sz="2000" b="0" i="0" u="none" strike="noStrike" cap="none">
                <a:solidFill>
                  <a:srgbClr val="FFFFFF"/>
                </a:solidFill>
                <a:latin typeface="Trebuchet MS"/>
                <a:ea typeface="Trebuchet MS"/>
                <a:cs typeface="Trebuchet MS"/>
                <a:sym typeface="Trebuchet MS"/>
              </a:rPr>
              <a:t> Dimensionality Reduction</a:t>
            </a:r>
            <a:endParaRPr sz="2000" b="0" i="0" u="none" strike="noStrike" cap="none">
              <a:solidFill>
                <a:srgbClr val="FFFFFF"/>
              </a:solidFill>
              <a:latin typeface="Trebuchet MS"/>
              <a:ea typeface="Trebuchet MS"/>
              <a:cs typeface="Trebuchet MS"/>
              <a:sym typeface="Trebuchet MS"/>
            </a:endParaRPr>
          </a:p>
        </p:txBody>
      </p:sp>
      <p:sp>
        <p:nvSpPr>
          <p:cNvPr id="1390" name="Google Shape;1390;p62"/>
          <p:cNvSpPr/>
          <p:nvPr/>
        </p:nvSpPr>
        <p:spPr>
          <a:xfrm>
            <a:off x="7734225" y="5056525"/>
            <a:ext cx="3582900" cy="8757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Preprocessing</a:t>
            </a:r>
            <a:endParaRPr sz="2000" b="0" i="0" u="none" strike="noStrike" cap="none">
              <a:solidFill>
                <a:srgbClr val="FFFFFF"/>
              </a:solidFill>
              <a:latin typeface="Trebuchet MS"/>
              <a:ea typeface="Trebuchet MS"/>
              <a:cs typeface="Trebuchet MS"/>
              <a:sym typeface="Trebuchet MS"/>
            </a:endParaRPr>
          </a:p>
        </p:txBody>
      </p:sp>
      <p:sp>
        <p:nvSpPr>
          <p:cNvPr id="1391" name="Google Shape;1391;p62"/>
          <p:cNvSpPr/>
          <p:nvPr/>
        </p:nvSpPr>
        <p:spPr>
          <a:xfrm>
            <a:off x="7734222" y="4275056"/>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Inference</a:t>
            </a:r>
            <a:endParaRPr sz="2000" b="0" i="0" u="none" strike="noStrike" cap="none">
              <a:solidFill>
                <a:srgbClr val="FFFFFF"/>
              </a:solidFill>
              <a:latin typeface="Trebuchet MS"/>
              <a:ea typeface="Trebuchet MS"/>
              <a:cs typeface="Trebuchet MS"/>
              <a:sym typeface="Trebuchet MS"/>
            </a:endParaRPr>
          </a:p>
        </p:txBody>
      </p:sp>
      <p:sp>
        <p:nvSpPr>
          <p:cNvPr id="1392" name="Google Shape;1392;p62"/>
          <p:cNvSpPr/>
          <p:nvPr/>
        </p:nvSpPr>
        <p:spPr>
          <a:xfrm>
            <a:off x="7734197" y="2910741"/>
            <a:ext cx="3582900" cy="1218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Classification </a:t>
            </a:r>
            <a:r>
              <a:rPr lang="en-US" sz="2000">
                <a:solidFill>
                  <a:srgbClr val="FFFFFF"/>
                </a:solidFill>
                <a:latin typeface="Trebuchet MS"/>
                <a:ea typeface="Trebuchet MS"/>
                <a:cs typeface="Trebuchet MS"/>
                <a:sym typeface="Trebuchet MS"/>
              </a:rPr>
              <a:t>/ </a:t>
            </a:r>
            <a:r>
              <a:rPr lang="en-US" sz="2000" b="0" i="0" u="none" strike="noStrike" cap="none">
                <a:solidFill>
                  <a:srgbClr val="FFFFFF"/>
                </a:solidFill>
                <a:latin typeface="Trebuchet MS"/>
                <a:ea typeface="Trebuchet MS"/>
                <a:cs typeface="Trebuchet MS"/>
                <a:sym typeface="Trebuchet MS"/>
              </a:rPr>
              <a:t>Regression</a:t>
            </a:r>
            <a:endParaRPr sz="2000" b="0" i="0" u="none" strike="noStrike" cap="none">
              <a:solidFill>
                <a:srgbClr val="FFFFFF"/>
              </a:solidFill>
              <a:latin typeface="Trebuchet MS"/>
              <a:ea typeface="Trebuchet MS"/>
              <a:cs typeface="Trebuchet MS"/>
              <a:sym typeface="Trebuchet MS"/>
            </a:endParaRPr>
          </a:p>
        </p:txBody>
      </p:sp>
      <p:sp>
        <p:nvSpPr>
          <p:cNvPr id="1393" name="Google Shape;1393;p62"/>
          <p:cNvSpPr/>
          <p:nvPr/>
        </p:nvSpPr>
        <p:spPr>
          <a:xfrm>
            <a:off x="3524729"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Hyper-parameter Tuning</a:t>
            </a:r>
            <a:endParaRPr sz="2000" b="0" i="0" u="none" strike="noStrike" cap="none">
              <a:solidFill>
                <a:srgbClr val="FFFFFF"/>
              </a:solidFill>
              <a:latin typeface="Trebuchet MS"/>
              <a:ea typeface="Trebuchet MS"/>
              <a:cs typeface="Trebuchet MS"/>
              <a:sym typeface="Trebuchet MS"/>
            </a:endParaRPr>
          </a:p>
        </p:txBody>
      </p:sp>
      <p:sp>
        <p:nvSpPr>
          <p:cNvPr id="1394" name="Google Shape;1394;p62"/>
          <p:cNvSpPr/>
          <p:nvPr/>
        </p:nvSpPr>
        <p:spPr>
          <a:xfrm>
            <a:off x="3524729"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Cross Validation</a:t>
            </a:r>
            <a:endParaRPr sz="2000" b="0" i="0" u="none" strike="noStrike" cap="none">
              <a:solidFill>
                <a:srgbClr val="FFFFFF"/>
              </a:solidFill>
              <a:latin typeface="Trebuchet MS"/>
              <a:ea typeface="Trebuchet MS"/>
              <a:cs typeface="Trebuchet MS"/>
              <a:sym typeface="Trebuchet MS"/>
            </a:endParaRPr>
          </a:p>
        </p:txBody>
      </p:sp>
      <p:sp>
        <p:nvSpPr>
          <p:cNvPr id="1395" name="Google Shape;1395;p62"/>
          <p:cNvSpPr txBox="1"/>
          <p:nvPr/>
        </p:nvSpPr>
        <p:spPr>
          <a:xfrm>
            <a:off x="11514142" y="9013717"/>
            <a:ext cx="46866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Key:</a:t>
            </a:r>
            <a:br>
              <a:rPr lang="en-US" sz="1400" b="0" i="1" u="none" strike="noStrike" cap="none">
                <a:solidFill>
                  <a:schemeClr val="accent4"/>
                </a:solidFill>
                <a:latin typeface="Trebuchet MS"/>
                <a:ea typeface="Trebuchet MS"/>
                <a:cs typeface="Trebuchet MS"/>
                <a:sym typeface="Trebuchet MS"/>
              </a:rPr>
            </a:br>
            <a:r>
              <a:rPr lang="en-US" sz="1400" b="0" i="1" u="none" strike="noStrike" cap="none">
                <a:solidFill>
                  <a:schemeClr val="accent4"/>
                </a:solidFill>
                <a:latin typeface="Trebuchet MS"/>
                <a:ea typeface="Trebuchet MS"/>
                <a:cs typeface="Trebuchet MS"/>
                <a:sym typeface="Trebuchet MS"/>
              </a:rPr>
              <a:t>Preexisting | </a:t>
            </a:r>
            <a:r>
              <a:rPr lang="en-US" sz="1400" b="1" i="1" u="none" strike="noStrike" cap="none">
                <a:solidFill>
                  <a:schemeClr val="accent4"/>
                </a:solidFill>
                <a:latin typeface="Trebuchet MS"/>
                <a:ea typeface="Trebuchet MS"/>
                <a:cs typeface="Trebuchet MS"/>
                <a:sym typeface="Trebuchet MS"/>
              </a:rPr>
              <a:t>NEW or enhanced for 0.1</a:t>
            </a:r>
            <a:r>
              <a:rPr lang="en-US" b="1" i="1">
                <a:solidFill>
                  <a:schemeClr val="accent4"/>
                </a:solidFill>
                <a:latin typeface="Trebuchet MS"/>
                <a:ea typeface="Trebuchet MS"/>
                <a:cs typeface="Trebuchet MS"/>
                <a:sym typeface="Trebuchet MS"/>
              </a:rPr>
              <a:t>5</a:t>
            </a:r>
            <a:endParaRPr/>
          </a:p>
        </p:txBody>
      </p:sp>
      <p:sp>
        <p:nvSpPr>
          <p:cNvPr id="1396" name="Google Shape;1396;p6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397" name="Google Shape;1397;p6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Scikit-Learn</a:t>
            </a:r>
            <a:endParaRPr/>
          </a:p>
        </p:txBody>
      </p:sp>
      <p:sp>
        <p:nvSpPr>
          <p:cNvPr id="1398" name="Google Shape;1398;p62"/>
          <p:cNvSpPr txBox="1"/>
          <p:nvPr/>
        </p:nvSpPr>
        <p:spPr>
          <a:xfrm>
            <a:off x="11514102" y="5092103"/>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Text vectorization (TF-IDF / Count)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Target Encoding</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Cross-validation / splitting</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6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cuML vs Scikit-learn (WIP)</a:t>
            </a:r>
            <a:endParaRPr/>
          </a:p>
        </p:txBody>
      </p:sp>
      <p:sp>
        <p:nvSpPr>
          <p:cNvPr id="1405" name="Google Shape;1405;p63"/>
          <p:cNvSpPr txBox="1"/>
          <p:nvPr/>
        </p:nvSpPr>
        <p:spPr>
          <a:xfrm>
            <a:off x="5563525" y="8804925"/>
            <a:ext cx="6850500" cy="757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Trebuchet MS"/>
              <a:buNone/>
            </a:pPr>
            <a:r>
              <a:rPr lang="en-US" sz="2000" b="1" i="0" u="none" strike="noStrike" cap="none">
                <a:solidFill>
                  <a:schemeClr val="accent4"/>
                </a:solidFill>
                <a:latin typeface="Trebuchet MS"/>
                <a:ea typeface="Trebuchet MS"/>
                <a:cs typeface="Trebuchet MS"/>
                <a:sym typeface="Trebuchet MS"/>
              </a:rPr>
              <a:t>1x V100 </a:t>
            </a:r>
            <a:r>
              <a:rPr lang="en-US" sz="2000" b="0" i="0" u="none" strike="noStrike" cap="none">
                <a:solidFill>
                  <a:schemeClr val="accent4"/>
                </a:solidFill>
                <a:latin typeface="Trebuchet MS"/>
                <a:ea typeface="Trebuchet MS"/>
                <a:cs typeface="Trebuchet MS"/>
                <a:sym typeface="Trebuchet MS"/>
              </a:rPr>
              <a:t>vs. </a:t>
            </a:r>
            <a:r>
              <a:rPr lang="en-US" sz="2000" b="1" i="0" u="none" strike="noStrike" cap="none">
                <a:solidFill>
                  <a:schemeClr val="accent4"/>
                </a:solidFill>
                <a:latin typeface="Trebuchet MS"/>
                <a:ea typeface="Trebuchet MS"/>
                <a:cs typeface="Trebuchet MS"/>
                <a:sym typeface="Trebuchet MS"/>
              </a:rPr>
              <a:t>2x 20 Core CPUs (DGX-1, RAPIDS 0.15</a:t>
            </a:r>
            <a:r>
              <a:rPr lang="en-US" sz="2000" b="1">
                <a:solidFill>
                  <a:schemeClr val="accent4"/>
                </a:solidFill>
                <a:latin typeface="Trebuchet MS"/>
                <a:ea typeface="Trebuchet MS"/>
                <a:cs typeface="Trebuchet MS"/>
                <a:sym typeface="Trebuchet MS"/>
              </a:rPr>
              <a:t>)</a:t>
            </a:r>
            <a:endParaRPr sz="3600" b="1" i="0" u="none" strike="noStrike" cap="none">
              <a:solidFill>
                <a:schemeClr val="accent4"/>
              </a:solidFill>
              <a:latin typeface="Arial"/>
              <a:ea typeface="Arial"/>
              <a:cs typeface="Arial"/>
              <a:sym typeface="Arial"/>
            </a:endParaRPr>
          </a:p>
        </p:txBody>
      </p:sp>
      <p:pic>
        <p:nvPicPr>
          <p:cNvPr id="1406" name="Google Shape;1406;p63" title="Chart"/>
          <p:cNvPicPr preferRelativeResize="0"/>
          <p:nvPr/>
        </p:nvPicPr>
        <p:blipFill>
          <a:blip r:embed="rId3">
            <a:alphaModFix/>
          </a:blip>
          <a:stretch>
            <a:fillRect/>
          </a:stretch>
        </p:blipFill>
        <p:spPr>
          <a:xfrm>
            <a:off x="9581175" y="2718032"/>
            <a:ext cx="8706825" cy="5383718"/>
          </a:xfrm>
          <a:prstGeom prst="rect">
            <a:avLst/>
          </a:prstGeom>
          <a:noFill/>
          <a:ln>
            <a:noFill/>
          </a:ln>
        </p:spPr>
      </p:pic>
      <p:pic>
        <p:nvPicPr>
          <p:cNvPr id="1407" name="Google Shape;1407;p63" title="Chart"/>
          <p:cNvPicPr preferRelativeResize="0"/>
          <p:nvPr/>
        </p:nvPicPr>
        <p:blipFill>
          <a:blip r:embed="rId4">
            <a:alphaModFix/>
          </a:blip>
          <a:stretch>
            <a:fillRect/>
          </a:stretch>
        </p:blipFill>
        <p:spPr>
          <a:xfrm>
            <a:off x="409600" y="2767800"/>
            <a:ext cx="8867787" cy="54832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6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Forest Inference</a:t>
            </a:r>
            <a:endParaRPr/>
          </a:p>
        </p:txBody>
      </p:sp>
      <p:sp>
        <p:nvSpPr>
          <p:cNvPr id="1414" name="Google Shape;1414;p64"/>
          <p:cNvSpPr txBox="1">
            <a:spLocks noGrp="1"/>
          </p:cNvSpPr>
          <p:nvPr>
            <p:ph type="body" idx="1"/>
          </p:nvPr>
        </p:nvSpPr>
        <p:spPr>
          <a:xfrm>
            <a:off x="861250" y="3505059"/>
            <a:ext cx="86799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marL="283110" lvl="0" indent="-262790" algn="l" rtl="0">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marL="283110" lvl="0" indent="-262790" algn="l" rtl="0">
              <a:lnSpc>
                <a:spcPct val="90000"/>
              </a:lnSpc>
              <a:spcBef>
                <a:spcPts val="3000"/>
              </a:spcBef>
              <a:spcAft>
                <a:spcPts val="0"/>
              </a:spcAft>
              <a:buSzPts val="1600"/>
              <a:buChar char="▸"/>
            </a:pPr>
            <a:r>
              <a:rPr lang="en-US"/>
              <a:t>Lightweight Python API</a:t>
            </a:r>
            <a:endParaRPr/>
          </a:p>
          <a:p>
            <a:pPr marL="283110" lvl="0" indent="-262790" algn="l" rtl="0">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marL="283110" lvl="0" indent="-262790" algn="l" rtl="0">
              <a:lnSpc>
                <a:spcPct val="90000"/>
              </a:lnSpc>
              <a:spcBef>
                <a:spcPts val="3000"/>
              </a:spcBef>
              <a:spcAft>
                <a:spcPts val="0"/>
              </a:spcAft>
              <a:buSzPts val="1600"/>
              <a:buChar char="▸"/>
            </a:pPr>
            <a:r>
              <a:rPr lang="en-US"/>
              <a:t>Over 100 million forest inferences </a:t>
            </a:r>
            <a:endParaRPr/>
          </a:p>
        </p:txBody>
      </p:sp>
      <p:sp>
        <p:nvSpPr>
          <p:cNvPr id="1415" name="Google Shape;1415;p6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Taking Models From Training to Production</a:t>
            </a:r>
            <a:endParaRPr/>
          </a:p>
          <a:p>
            <a:pPr marL="0" lvl="0" indent="0" algn="ctr" rtl="0">
              <a:lnSpc>
                <a:spcPct val="90000"/>
              </a:lnSpc>
              <a:spcBef>
                <a:spcPts val="3000"/>
              </a:spcBef>
              <a:spcAft>
                <a:spcPts val="0"/>
              </a:spcAft>
              <a:buSzPts val="3000"/>
              <a:buFont typeface="Trebuchet MS"/>
              <a:buNone/>
            </a:pPr>
            <a:endParaRPr/>
          </a:p>
        </p:txBody>
      </p:sp>
      <p:grpSp>
        <p:nvGrpSpPr>
          <p:cNvPr id="1416" name="Google Shape;1416;p64"/>
          <p:cNvGrpSpPr/>
          <p:nvPr/>
        </p:nvGrpSpPr>
        <p:grpSpPr>
          <a:xfrm>
            <a:off x="9244699" y="3619204"/>
            <a:ext cx="7831937" cy="5360277"/>
            <a:chOff x="9244699" y="3230340"/>
            <a:chExt cx="7831937" cy="5360277"/>
          </a:xfrm>
        </p:grpSpPr>
        <p:cxnSp>
          <p:nvCxnSpPr>
            <p:cNvPr id="1417" name="Google Shape;1417;p64"/>
            <p:cNvCxnSpPr>
              <a:stCxn id="1418"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419" name="Google Shape;1419;p64"/>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420" name="Google Shape;1420;p64"/>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421" name="Google Shape;1421;p64"/>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422" name="Google Shape;1422;p64"/>
            <p:cNvSpPr/>
            <p:nvPr/>
          </p:nvSpPr>
          <p:spPr>
            <a:xfrm>
              <a:off x="10842170"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23" name="Google Shape;1423;p64"/>
            <p:cNvSpPr/>
            <p:nvPr/>
          </p:nvSpPr>
          <p:spPr>
            <a:xfrm>
              <a:off x="11386754" y="7952651"/>
              <a:ext cx="482322" cy="13655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24" name="Google Shape;1424;p64"/>
            <p:cNvSpPr/>
            <p:nvPr/>
          </p:nvSpPr>
          <p:spPr>
            <a:xfrm>
              <a:off x="12357585" y="5846956"/>
              <a:ext cx="476394" cy="22313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25" name="Google Shape;1425;p64"/>
            <p:cNvSpPr/>
            <p:nvPr/>
          </p:nvSpPr>
          <p:spPr>
            <a:xfrm>
              <a:off x="12902169" y="8029924"/>
              <a:ext cx="482322" cy="5928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26" name="Google Shape;1426;p64"/>
            <p:cNvSpPr/>
            <p:nvPr/>
          </p:nvSpPr>
          <p:spPr>
            <a:xfrm>
              <a:off x="13829566"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27" name="Google Shape;1427;p64"/>
            <p:cNvSpPr/>
            <p:nvPr/>
          </p:nvSpPr>
          <p:spPr>
            <a:xfrm>
              <a:off x="14374148" y="8004438"/>
              <a:ext cx="482322" cy="84772"/>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28" name="Google Shape;1428;p64"/>
            <p:cNvSpPr/>
            <p:nvPr/>
          </p:nvSpPr>
          <p:spPr>
            <a:xfrm>
              <a:off x="15334422" y="5071004"/>
              <a:ext cx="476394" cy="30073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29" name="Google Shape;1429;p64"/>
            <p:cNvSpPr/>
            <p:nvPr/>
          </p:nvSpPr>
          <p:spPr>
            <a:xfrm>
              <a:off x="15879006" y="7955871"/>
              <a:ext cx="482322" cy="13333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430" name="Google Shape;1430;p64"/>
            <p:cNvCxnSpPr/>
            <p:nvPr/>
          </p:nvCxnSpPr>
          <p:spPr>
            <a:xfrm rot="10800000">
              <a:off x="10256954"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418" name="Google Shape;1418;p64"/>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4000</a:t>
              </a:r>
              <a:endParaRPr sz="2400" b="0" i="0" u="none" strike="noStrike" cap="none">
                <a:solidFill>
                  <a:srgbClr val="868686"/>
                </a:solidFill>
                <a:latin typeface="Arial"/>
                <a:ea typeface="Arial"/>
                <a:cs typeface="Arial"/>
                <a:sym typeface="Arial"/>
              </a:endParaRPr>
            </a:p>
          </p:txBody>
        </p:sp>
        <p:sp>
          <p:nvSpPr>
            <p:cNvPr id="1431" name="Google Shape;1431;p64"/>
            <p:cNvSpPr txBox="1"/>
            <p:nvPr/>
          </p:nvSpPr>
          <p:spPr>
            <a:xfrm>
              <a:off x="9574031" y="5090070"/>
              <a:ext cx="787536"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3000</a:t>
              </a:r>
              <a:endParaRPr sz="2400" b="0" i="0" u="none" strike="noStrike" cap="none">
                <a:solidFill>
                  <a:srgbClr val="868686"/>
                </a:solidFill>
                <a:latin typeface="Arial"/>
                <a:ea typeface="Arial"/>
                <a:cs typeface="Arial"/>
                <a:sym typeface="Arial"/>
              </a:endParaRPr>
            </a:p>
          </p:txBody>
        </p:sp>
        <p:sp>
          <p:nvSpPr>
            <p:cNvPr id="1432" name="Google Shape;1432;p64"/>
            <p:cNvSpPr txBox="1"/>
            <p:nvPr/>
          </p:nvSpPr>
          <p:spPr>
            <a:xfrm>
              <a:off x="9541154" y="6004702"/>
              <a:ext cx="82041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2000</a:t>
              </a:r>
              <a:endParaRPr sz="2400" b="0" i="0" u="none" strike="noStrike" cap="none">
                <a:solidFill>
                  <a:srgbClr val="868686"/>
                </a:solidFill>
                <a:latin typeface="Arial"/>
                <a:ea typeface="Arial"/>
                <a:cs typeface="Arial"/>
                <a:sym typeface="Arial"/>
              </a:endParaRPr>
            </a:p>
          </p:txBody>
        </p:sp>
        <p:sp>
          <p:nvSpPr>
            <p:cNvPr id="1433" name="Google Shape;1433;p64"/>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1000</a:t>
              </a:r>
              <a:endParaRPr sz="2400" b="0" i="0" u="none" strike="noStrike" cap="none">
                <a:solidFill>
                  <a:srgbClr val="868686"/>
                </a:solidFill>
                <a:latin typeface="Arial"/>
                <a:ea typeface="Arial"/>
                <a:cs typeface="Arial"/>
                <a:sym typeface="Arial"/>
              </a:endParaRPr>
            </a:p>
          </p:txBody>
        </p:sp>
        <p:sp>
          <p:nvSpPr>
            <p:cNvPr id="1434" name="Google Shape;1434;p64"/>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435" name="Google Shape;1435;p64"/>
            <p:cNvSpPr txBox="1"/>
            <p:nvPr/>
          </p:nvSpPr>
          <p:spPr>
            <a:xfrm>
              <a:off x="10733315" y="8174023"/>
              <a:ext cx="110013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Bosch</a:t>
              </a:r>
              <a:endParaRPr sz="2400" b="0" i="0" u="none" strike="noStrike" cap="none">
                <a:solidFill>
                  <a:srgbClr val="868686"/>
                </a:solidFill>
                <a:latin typeface="Arial"/>
                <a:ea typeface="Arial"/>
                <a:cs typeface="Arial"/>
                <a:sym typeface="Arial"/>
              </a:endParaRPr>
            </a:p>
          </p:txBody>
        </p:sp>
        <p:sp>
          <p:nvSpPr>
            <p:cNvPr id="1436" name="Google Shape;1436;p64"/>
            <p:cNvSpPr txBox="1"/>
            <p:nvPr/>
          </p:nvSpPr>
          <p:spPr>
            <a:xfrm>
              <a:off x="12292710"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Airline</a:t>
              </a:r>
              <a:endParaRPr sz="2400" b="0" i="0" u="none" strike="noStrike" cap="none">
                <a:solidFill>
                  <a:srgbClr val="868686"/>
                </a:solidFill>
                <a:latin typeface="Arial"/>
                <a:ea typeface="Arial"/>
                <a:cs typeface="Arial"/>
                <a:sym typeface="Arial"/>
              </a:endParaRPr>
            </a:p>
          </p:txBody>
        </p:sp>
        <p:sp>
          <p:nvSpPr>
            <p:cNvPr id="1437" name="Google Shape;1437;p64"/>
            <p:cNvSpPr txBox="1"/>
            <p:nvPr/>
          </p:nvSpPr>
          <p:spPr>
            <a:xfrm>
              <a:off x="15064281"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Epsilon</a:t>
              </a:r>
              <a:endParaRPr sz="2400" b="0" i="0" u="none" strike="noStrike" cap="none">
                <a:solidFill>
                  <a:srgbClr val="868686"/>
                </a:solidFill>
                <a:latin typeface="Arial"/>
                <a:ea typeface="Arial"/>
                <a:cs typeface="Arial"/>
                <a:sym typeface="Arial"/>
              </a:endParaRPr>
            </a:p>
          </p:txBody>
        </p:sp>
        <p:sp>
          <p:nvSpPr>
            <p:cNvPr id="1438" name="Google Shape;1438;p64"/>
            <p:cNvSpPr txBox="1"/>
            <p:nvPr/>
          </p:nvSpPr>
          <p:spPr>
            <a:xfrm rot="-5400000">
              <a:off x="8387400" y="6000476"/>
              <a:ext cx="212259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sz="1800" b="0" i="0" u="none" strike="noStrike" cap="none">
                <a:solidFill>
                  <a:srgbClr val="868686"/>
                </a:solidFill>
                <a:latin typeface="Trebuchet MS"/>
                <a:ea typeface="Trebuchet MS"/>
                <a:cs typeface="Trebuchet MS"/>
                <a:sym typeface="Trebuchet MS"/>
              </a:endParaRPr>
            </a:p>
          </p:txBody>
        </p:sp>
        <p:grpSp>
          <p:nvGrpSpPr>
            <p:cNvPr id="1439" name="Google Shape;1439;p64"/>
            <p:cNvGrpSpPr/>
            <p:nvPr/>
          </p:nvGrpSpPr>
          <p:grpSpPr>
            <a:xfrm>
              <a:off x="10623746" y="3677486"/>
              <a:ext cx="6211253" cy="408000"/>
              <a:chOff x="9657011" y="3561874"/>
              <a:chExt cx="6211253" cy="408000"/>
            </a:xfrm>
          </p:grpSpPr>
          <p:sp>
            <p:nvSpPr>
              <p:cNvPr id="1440" name="Google Shape;1440;p64"/>
              <p:cNvSpPr txBox="1"/>
              <p:nvPr/>
            </p:nvSpPr>
            <p:spPr>
              <a:xfrm>
                <a:off x="9768406" y="3561874"/>
                <a:ext cx="3244888"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CPU Time (XGBoost, 40 Cores)</a:t>
                </a:r>
                <a:endParaRPr sz="2000" b="0" i="0" u="none" strike="noStrike" cap="none">
                  <a:solidFill>
                    <a:srgbClr val="868686"/>
                  </a:solidFill>
                  <a:latin typeface="Arial"/>
                  <a:ea typeface="Arial"/>
                  <a:cs typeface="Arial"/>
                  <a:sym typeface="Arial"/>
                </a:endParaRPr>
              </a:p>
            </p:txBody>
          </p:sp>
          <p:sp>
            <p:nvSpPr>
              <p:cNvPr id="1441" name="Google Shape;1441;p64"/>
              <p:cNvSpPr txBox="1"/>
              <p:nvPr/>
            </p:nvSpPr>
            <p:spPr>
              <a:xfrm>
                <a:off x="13053932" y="3561874"/>
                <a:ext cx="28143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FIL GPU Time (1x V100)</a:t>
                </a:r>
                <a:endParaRPr sz="2000" b="0" i="0" u="none" strike="noStrike" cap="none">
                  <a:solidFill>
                    <a:srgbClr val="868686"/>
                  </a:solidFill>
                  <a:latin typeface="Arial"/>
                  <a:ea typeface="Arial"/>
                  <a:cs typeface="Arial"/>
                  <a:sym typeface="Arial"/>
                </a:endParaRPr>
              </a:p>
            </p:txBody>
          </p:sp>
          <p:sp>
            <p:nvSpPr>
              <p:cNvPr id="1442" name="Google Shape;1442;p64"/>
              <p:cNvSpPr/>
              <p:nvPr/>
            </p:nvSpPr>
            <p:spPr>
              <a:xfrm>
                <a:off x="9657011"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3" name="Google Shape;1443;p64"/>
              <p:cNvSpPr/>
              <p:nvPr/>
            </p:nvSpPr>
            <p:spPr>
              <a:xfrm>
                <a:off x="12912419" y="3707474"/>
                <a:ext cx="141514"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444" name="Google Shape;1444;p64"/>
            <p:cNvSpPr txBox="1"/>
            <p:nvPr/>
          </p:nvSpPr>
          <p:spPr>
            <a:xfrm>
              <a:off x="13804545"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Higgs</a:t>
              </a:r>
              <a:endParaRPr sz="2400" b="0" i="0" u="none" strike="noStrike" cap="none">
                <a:solidFill>
                  <a:srgbClr val="868686"/>
                </a:solidFill>
                <a:latin typeface="Arial"/>
                <a:ea typeface="Arial"/>
                <a:cs typeface="Arial"/>
                <a:sym typeface="Arial"/>
              </a:endParaRPr>
            </a:p>
          </p:txBody>
        </p:sp>
        <p:sp>
          <p:nvSpPr>
            <p:cNvPr id="1445" name="Google Shape;1445;p64"/>
            <p:cNvSpPr txBox="1"/>
            <p:nvPr/>
          </p:nvSpPr>
          <p:spPr>
            <a:xfrm>
              <a:off x="9933867" y="3230340"/>
              <a:ext cx="7142769"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XGBoost CPU Inference vs. FIL GPU (1000 trees)</a:t>
              </a:r>
              <a:endParaRPr sz="1800" b="0" i="0" u="none" strike="noStrike" cap="none">
                <a:solidFill>
                  <a:srgbClr val="868686"/>
                </a:solidFill>
                <a:latin typeface="Trebuchet MS"/>
                <a:ea typeface="Trebuchet MS"/>
                <a:cs typeface="Trebuchet MS"/>
                <a:sym typeface="Trebuchet MS"/>
              </a:endParaRPr>
            </a:p>
          </p:txBody>
        </p:sp>
        <p:sp>
          <p:nvSpPr>
            <p:cNvPr id="1446" name="Google Shape;1446;p64"/>
            <p:cNvSpPr txBox="1"/>
            <p:nvPr/>
          </p:nvSpPr>
          <p:spPr>
            <a:xfrm>
              <a:off x="10681921" y="4479487"/>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sp>
          <p:nvSpPr>
            <p:cNvPr id="1447" name="Google Shape;1447;p64"/>
            <p:cNvSpPr txBox="1"/>
            <p:nvPr/>
          </p:nvSpPr>
          <p:spPr>
            <a:xfrm>
              <a:off x="12219862" y="5431350"/>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36x</a:t>
              </a:r>
              <a:endParaRPr sz="2400" b="0" i="0" u="none" strike="noStrike" cap="none">
                <a:solidFill>
                  <a:srgbClr val="868686"/>
                </a:solidFill>
                <a:latin typeface="Arial"/>
                <a:ea typeface="Arial"/>
                <a:cs typeface="Arial"/>
                <a:sym typeface="Arial"/>
              </a:endParaRPr>
            </a:p>
          </p:txBody>
        </p:sp>
        <p:sp>
          <p:nvSpPr>
            <p:cNvPr id="1448" name="Google Shape;1448;p64"/>
            <p:cNvSpPr txBox="1"/>
            <p:nvPr/>
          </p:nvSpPr>
          <p:spPr>
            <a:xfrm>
              <a:off x="13664630" y="4478969"/>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34x</a:t>
              </a:r>
              <a:endParaRPr sz="2400" b="0" i="0" u="none" strike="noStrike" cap="none">
                <a:solidFill>
                  <a:srgbClr val="868686"/>
                </a:solidFill>
                <a:latin typeface="Arial"/>
                <a:ea typeface="Arial"/>
                <a:cs typeface="Arial"/>
                <a:sym typeface="Arial"/>
              </a:endParaRPr>
            </a:p>
          </p:txBody>
        </p:sp>
        <p:sp>
          <p:nvSpPr>
            <p:cNvPr id="1449" name="Google Shape;1449;p64"/>
            <p:cNvSpPr txBox="1"/>
            <p:nvPr/>
          </p:nvSpPr>
          <p:spPr>
            <a:xfrm>
              <a:off x="15169488" y="4664402"/>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6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455" name="Google Shape;1455;p65"/>
          <p:cNvSpPr txBox="1"/>
          <p:nvPr/>
        </p:nvSpPr>
        <p:spPr>
          <a:xfrm>
            <a:off x="830575" y="2894925"/>
            <a:ext cx="6972900" cy="6414300"/>
          </a:xfrm>
          <a:prstGeom prst="rect">
            <a:avLst/>
          </a:prstGeom>
          <a:noFill/>
          <a:ln>
            <a:noFill/>
          </a:ln>
        </p:spPr>
        <p:txBody>
          <a:bodyPr spcFirstLastPara="1" wrap="square" lIns="91425" tIns="45700" rIns="91425" bIns="45700" anchor="ctr" anchorCtr="0">
            <a:noAutofit/>
          </a:bodyPr>
          <a:lstStyle/>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comes paired with XGBoost 1.1 (as of 0.14)</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New objectives support Learning to Rank on GPU</a:t>
            </a:r>
            <a:endParaRPr sz="2400">
              <a:solidFill>
                <a:srgbClr val="868686"/>
              </a:solidFill>
              <a:latin typeface="Trebuchet MS"/>
              <a:ea typeface="Trebuchet MS"/>
              <a:cs typeface="Trebuchet MS"/>
              <a:sym typeface="Trebuchet MS"/>
            </a:endParaRPr>
          </a:p>
        </p:txBody>
      </p:sp>
      <p:sp>
        <p:nvSpPr>
          <p:cNvPr id="1456" name="Google Shape;1456;p65"/>
          <p:cNvSpPr txBox="1"/>
          <p:nvPr/>
        </p:nvSpPr>
        <p:spPr>
          <a:xfrm>
            <a:off x="8397601" y="2894917"/>
            <a:ext cx="8440500" cy="1089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marL="0" marR="0" lvl="0" indent="0" algn="ctr" rtl="0">
              <a:lnSpc>
                <a:spcPct val="90000"/>
              </a:lnSpc>
              <a:spcBef>
                <a:spcPts val="0"/>
              </a:spcBef>
              <a:spcAft>
                <a:spcPts val="0"/>
              </a:spcAft>
              <a:buNone/>
            </a:pPr>
            <a:endParaRPr sz="2400">
              <a:solidFill>
                <a:schemeClr val="dk2"/>
              </a:solidFill>
              <a:latin typeface="Trebuchet MS"/>
              <a:ea typeface="Trebuchet MS"/>
              <a:cs typeface="Trebuchet MS"/>
              <a:sym typeface="Trebuchet MS"/>
            </a:endParaRPr>
          </a:p>
        </p:txBody>
      </p:sp>
      <p:pic>
        <p:nvPicPr>
          <p:cNvPr id="1457" name="Google Shape;1457;p65"/>
          <p:cNvPicPr preferRelativeResize="0"/>
          <p:nvPr/>
        </p:nvPicPr>
        <p:blipFill>
          <a:blip r:embed="rId3">
            <a:alphaModFix/>
          </a:blip>
          <a:stretch>
            <a:fillRect/>
          </a:stretch>
        </p:blipFill>
        <p:spPr>
          <a:xfrm>
            <a:off x="8187550" y="3696767"/>
            <a:ext cx="9910149" cy="59976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66"/>
          <p:cNvSpPr txBox="1">
            <a:spLocks noGrp="1"/>
          </p:cNvSpPr>
          <p:nvPr>
            <p:ph type="title"/>
          </p:nvPr>
        </p:nvSpPr>
        <p:spPr>
          <a:xfrm>
            <a:off x="830555" y="7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Integrated into Cloud ML Frameworks</a:t>
            </a:r>
            <a:endParaRPr/>
          </a:p>
        </p:txBody>
      </p:sp>
      <p:sp>
        <p:nvSpPr>
          <p:cNvPr id="1463" name="Google Shape;1463;p66"/>
          <p:cNvSpPr txBox="1"/>
          <p:nvPr/>
        </p:nvSpPr>
        <p:spPr>
          <a:xfrm>
            <a:off x="830580" y="2387056"/>
            <a:ext cx="5962200" cy="67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 </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With GPU acceleration, RAPIDS models can train 40x faster than CPU equivalents, enabling more experimentation in less time.</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pic>
        <p:nvPicPr>
          <p:cNvPr id="1464" name="Google Shape;1464;p66"/>
          <p:cNvPicPr preferRelativeResize="0"/>
          <p:nvPr/>
        </p:nvPicPr>
        <p:blipFill>
          <a:blip r:embed="rId3">
            <a:alphaModFix/>
          </a:blip>
          <a:stretch>
            <a:fillRect/>
          </a:stretch>
        </p:blipFill>
        <p:spPr>
          <a:xfrm>
            <a:off x="6917530" y="2387044"/>
            <a:ext cx="11190419" cy="6294611"/>
          </a:xfrm>
          <a:prstGeom prst="rect">
            <a:avLst/>
          </a:prstGeom>
          <a:noFill/>
          <a:ln>
            <a:noFill/>
          </a:ln>
        </p:spPr>
      </p:pic>
      <p:sp>
        <p:nvSpPr>
          <p:cNvPr id="1465" name="Google Shape;1465;p66"/>
          <p:cNvSpPr/>
          <p:nvPr/>
        </p:nvSpPr>
        <p:spPr>
          <a:xfrm>
            <a:off x="14576375" y="7039450"/>
            <a:ext cx="2515500" cy="12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6" name="Google Shape;1466;p66"/>
          <p:cNvPicPr preferRelativeResize="0"/>
          <p:nvPr/>
        </p:nvPicPr>
        <p:blipFill>
          <a:blip r:embed="rId4">
            <a:alphaModFix/>
          </a:blip>
          <a:stretch>
            <a:fillRect/>
          </a:stretch>
        </p:blipFill>
        <p:spPr>
          <a:xfrm>
            <a:off x="14559013" y="7254688"/>
            <a:ext cx="2244624" cy="864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156" name="Google Shape;156;p2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Bane of Productivity and Performance</a:t>
            </a:r>
            <a:endParaRPr/>
          </a:p>
        </p:txBody>
      </p:sp>
      <p:sp>
        <p:nvSpPr>
          <p:cNvPr id="157" name="Google Shape;157;p21"/>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58" name="Google Shape;158;p21"/>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9" name="Google Shape;159;p21"/>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60" name="Google Shape;160;p21"/>
          <p:cNvGrpSpPr/>
          <p:nvPr/>
        </p:nvGrpSpPr>
        <p:grpSpPr>
          <a:xfrm>
            <a:off x="4457564" y="4507686"/>
            <a:ext cx="3387118" cy="3385062"/>
            <a:chOff x="41147" y="4310438"/>
            <a:chExt cx="3387118" cy="3385062"/>
          </a:xfrm>
        </p:grpSpPr>
        <p:sp>
          <p:nvSpPr>
            <p:cNvPr id="161" name="Google Shape;161;p21"/>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2" name="Google Shape;162;p21"/>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3" name="Google Shape;163;p21"/>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4" name="Google Shape;164;p21"/>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5" name="Google Shape;165;p21"/>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6" name="Google Shape;166;p21"/>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7" name="Google Shape;167;p21"/>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8" name="Google Shape;168;p21"/>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9" name="Google Shape;169;p21"/>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170" name="Google Shape;170;p21"/>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1" name="Google Shape;171;p21"/>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2" name="Google Shape;172;p21"/>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173" name="Google Shape;173;p21"/>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74" name="Google Shape;174;p21"/>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175" name="Google Shape;175;p21"/>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176" name="Google Shape;176;p21"/>
          <p:cNvSpPr/>
          <p:nvPr/>
        </p:nvSpPr>
        <p:spPr>
          <a:xfrm>
            <a:off x="5108072" y="6107320"/>
            <a:ext cx="2216175" cy="20557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77" name="Google Shape;177;p21"/>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178" name="Google Shape;178;p21"/>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179" name="Google Shape;179;p21"/>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180" name="Google Shape;180;p21"/>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181" name="Google Shape;181;p21"/>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182" name="Google Shape;182;p21"/>
          <p:cNvSpPr/>
          <p:nvPr/>
        </p:nvSpPr>
        <p:spPr>
          <a:xfrm>
            <a:off x="9029729" y="8674063"/>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183" name="Google Shape;183;p21"/>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184" name="Google Shape;184;p21"/>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185" name="Google Shape;185;p21"/>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186" name="Google Shape;186;p21"/>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187" name="Google Shape;187;p21"/>
          <p:cNvGrpSpPr/>
          <p:nvPr/>
        </p:nvGrpSpPr>
        <p:grpSpPr>
          <a:xfrm>
            <a:off x="12278144" y="4781002"/>
            <a:ext cx="1102936" cy="1108006"/>
            <a:chOff x="15478450" y="3449957"/>
            <a:chExt cx="1657350" cy="1664968"/>
          </a:xfrm>
        </p:grpSpPr>
        <p:sp>
          <p:nvSpPr>
            <p:cNvPr id="188" name="Google Shape;188;p2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89" name="Google Shape;189;p2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0" name="Google Shape;190;p2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1" name="Google Shape;191;p2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2" name="Google Shape;192;p2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3" name="Google Shape;193;p2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4" name="Google Shape;194;p2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5" name="Google Shape;195;p2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6" name="Google Shape;196;p2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7" name="Google Shape;197;p2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8" name="Google Shape;198;p2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9" name="Google Shape;199;p2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0" name="Google Shape;200;p2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1" name="Google Shape;201;p2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2" name="Google Shape;202;p2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3" name="Google Shape;203;p2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4" name="Google Shape;204;p2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5" name="Google Shape;205;p2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6" name="Google Shape;206;p2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7" name="Google Shape;207;p2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8" name="Google Shape;208;p2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9" name="Google Shape;209;p2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0" name="Google Shape;210;p2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1" name="Google Shape;211;p2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2" name="Google Shape;212;p2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3" name="Google Shape;213;p2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4" name="Google Shape;214;p2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5" name="Google Shape;215;p2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6" name="Google Shape;216;p2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7" name="Google Shape;217;p2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8" name="Google Shape;218;p2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9" name="Google Shape;219;p2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0" name="Google Shape;220;p2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1" name="Google Shape;221;p2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2" name="Google Shape;222;p2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3" name="Google Shape;223;p2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4" name="Google Shape;224;p2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5" name="Google Shape;225;p2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6" name="Google Shape;226;p2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7" name="Google Shape;227;p2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8" name="Google Shape;228;p2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9" name="Google Shape;229;p2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0" name="Google Shape;230;p2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1" name="Google Shape;231;p2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2" name="Google Shape;232;p2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3" name="Google Shape;233;p2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4" name="Google Shape;234;p2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5" name="Google Shape;235;p2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6" name="Google Shape;236;p2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7" name="Google Shape;237;p2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8" name="Google Shape;238;p2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9" name="Google Shape;239;p2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0" name="Google Shape;240;p2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1" name="Google Shape;241;p2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2" name="Google Shape;242;p2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3" name="Google Shape;243;p2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4" name="Google Shape;244;p2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5" name="Google Shape;245;p2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6" name="Google Shape;246;p2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7" name="Google Shape;247;p2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8" name="Google Shape;248;p2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9" name="Google Shape;249;p2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0" name="Google Shape;250;p2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1" name="Google Shape;251;p2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2" name="Google Shape;252;p2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3" name="Google Shape;253;p2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4" name="Google Shape;254;p2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5" name="Google Shape;255;p2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6" name="Google Shape;256;p2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7" name="Google Shape;257;p2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8" name="Google Shape;258;p2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9" name="Google Shape;259;p2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0" name="Google Shape;260;p2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1" name="Google Shape;261;p2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2" name="Google Shape;262;p2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3" name="Google Shape;263;p2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4" name="Google Shape;264;p2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5" name="Google Shape;265;p2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6" name="Google Shape;266;p2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7" name="Google Shape;267;p2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8" name="Google Shape;268;p2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9" name="Google Shape;269;p2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0" name="Google Shape;270;p2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1" name="Google Shape;271;p2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2" name="Google Shape;272;p2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3" name="Google Shape;273;p2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274" name="Google Shape;274;p21"/>
          <p:cNvGrpSpPr/>
          <p:nvPr/>
        </p:nvGrpSpPr>
        <p:grpSpPr>
          <a:xfrm>
            <a:off x="12278144" y="6544715"/>
            <a:ext cx="1102936" cy="1108006"/>
            <a:chOff x="15478450" y="3449957"/>
            <a:chExt cx="1657350" cy="1664968"/>
          </a:xfrm>
        </p:grpSpPr>
        <p:sp>
          <p:nvSpPr>
            <p:cNvPr id="275" name="Google Shape;275;p2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6" name="Google Shape;276;p2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7" name="Google Shape;277;p2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8" name="Google Shape;278;p2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9" name="Google Shape;279;p2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0" name="Google Shape;280;p2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1" name="Google Shape;281;p2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2" name="Google Shape;282;p2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3" name="Google Shape;283;p2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4" name="Google Shape;284;p2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5" name="Google Shape;285;p2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6" name="Google Shape;286;p2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7" name="Google Shape;287;p2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8" name="Google Shape;288;p2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9" name="Google Shape;289;p2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0" name="Google Shape;290;p2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1" name="Google Shape;291;p2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2" name="Google Shape;292;p2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3" name="Google Shape;293;p2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4" name="Google Shape;294;p2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5" name="Google Shape;295;p2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6" name="Google Shape;296;p2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7" name="Google Shape;297;p2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8" name="Google Shape;298;p2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9" name="Google Shape;299;p2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0" name="Google Shape;300;p2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1" name="Google Shape;301;p2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2" name="Google Shape;302;p2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3" name="Google Shape;303;p2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4" name="Google Shape;304;p2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5" name="Google Shape;305;p2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6" name="Google Shape;306;p2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7" name="Google Shape;307;p2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8" name="Google Shape;308;p2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9" name="Google Shape;309;p2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0" name="Google Shape;310;p2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1" name="Google Shape;311;p2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2" name="Google Shape;312;p2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3" name="Google Shape;313;p2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4" name="Google Shape;314;p2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5" name="Google Shape;315;p2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6" name="Google Shape;316;p2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7" name="Google Shape;317;p2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8" name="Google Shape;318;p2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9" name="Google Shape;319;p2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0" name="Google Shape;320;p2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1" name="Google Shape;321;p2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2" name="Google Shape;322;p2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3" name="Google Shape;323;p2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4" name="Google Shape;324;p2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5" name="Google Shape;325;p2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6" name="Google Shape;326;p2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7" name="Google Shape;327;p2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8" name="Google Shape;328;p2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9" name="Google Shape;329;p2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0" name="Google Shape;330;p2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1" name="Google Shape;331;p2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2" name="Google Shape;332;p2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3" name="Google Shape;333;p2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4" name="Google Shape;334;p2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5" name="Google Shape;335;p2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6" name="Google Shape;336;p2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7" name="Google Shape;337;p2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8" name="Google Shape;338;p2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9" name="Google Shape;339;p2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0" name="Google Shape;340;p2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1" name="Google Shape;341;p2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2" name="Google Shape;342;p2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3" name="Google Shape;343;p2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4" name="Google Shape;344;p2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5" name="Google Shape;345;p2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6" name="Google Shape;346;p2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7" name="Google Shape;347;p2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8" name="Google Shape;348;p2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9" name="Google Shape;349;p2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0" name="Google Shape;350;p2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1" name="Google Shape;351;p2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2" name="Google Shape;352;p2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3" name="Google Shape;353;p2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4" name="Google Shape;354;p2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5" name="Google Shape;355;p2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6" name="Google Shape;356;p2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7" name="Google Shape;357;p2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8" name="Google Shape;358;p2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9" name="Google Shape;359;p2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0" name="Google Shape;360;p2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61" name="Google Shape;361;p21"/>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362" name="Google Shape;362;p21"/>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363" name="Google Shape;363;p21"/>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364" name="Google Shape;364;p21"/>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365" name="Google Shape;365;p21"/>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6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HPO Use Case: 100-Job Random Forest Airline Model</a:t>
            </a:r>
            <a:endParaRPr/>
          </a:p>
        </p:txBody>
      </p:sp>
      <p:sp>
        <p:nvSpPr>
          <p:cNvPr id="1472" name="Google Shape;1472;p6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473" name="Google Shape;1473;p67"/>
          <p:cNvPicPr preferRelativeResize="0"/>
          <p:nvPr/>
        </p:nvPicPr>
        <p:blipFill rotWithShape="1">
          <a:blip r:embed="rId3">
            <a:alphaModFix/>
          </a:blip>
          <a:srcRect t="14007" b="27799"/>
          <a:stretch/>
        </p:blipFill>
        <p:spPr>
          <a:xfrm>
            <a:off x="891542" y="3634213"/>
            <a:ext cx="16504914" cy="4402183"/>
          </a:xfrm>
          <a:prstGeom prst="rect">
            <a:avLst/>
          </a:prstGeom>
          <a:noFill/>
          <a:ln>
            <a:noFill/>
          </a:ln>
        </p:spPr>
      </p:pic>
      <p:sp>
        <p:nvSpPr>
          <p:cNvPr id="1474" name="Google Shape;1474;p67"/>
          <p:cNvSpPr/>
          <p:nvPr/>
        </p:nvSpPr>
        <p:spPr>
          <a:xfrm>
            <a:off x="2237875" y="8710425"/>
            <a:ext cx="13848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graphicFrame>
        <p:nvGraphicFramePr>
          <p:cNvPr id="1479" name="Google Shape;1479;p68"/>
          <p:cNvGraphicFramePr/>
          <p:nvPr/>
        </p:nvGraphicFramePr>
        <p:xfrm>
          <a:off x="2617968" y="3105438"/>
          <a:ext cx="12712425" cy="6004560"/>
        </p:xfrm>
        <a:graphic>
          <a:graphicData uri="http://schemas.openxmlformats.org/drawingml/2006/table">
            <a:tbl>
              <a:tblPr firstRow="1" bandRow="1">
                <a:noFill/>
                <a:tableStyleId>{88E7699E-6B94-4D30-A617-851FC9060C1A}</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1480" name="Google Shape;1480;p6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 </a:t>
            </a:r>
            <a:endParaRPr/>
          </a:p>
        </p:txBody>
      </p:sp>
      <p:sp>
        <p:nvSpPr>
          <p:cNvPr id="1481" name="Google Shape;1481;p6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June 2020 - RAPIDS 0.15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6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a:t>
            </a:r>
            <a:endParaRPr/>
          </a:p>
        </p:txBody>
      </p:sp>
      <p:sp>
        <p:nvSpPr>
          <p:cNvPr id="1487" name="Google Shape;1487;p6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2020 EOY Plan</a:t>
            </a:r>
            <a:endParaRPr/>
          </a:p>
        </p:txBody>
      </p:sp>
      <p:graphicFrame>
        <p:nvGraphicFramePr>
          <p:cNvPr id="1488" name="Google Shape;1488;p69"/>
          <p:cNvGraphicFramePr/>
          <p:nvPr/>
        </p:nvGraphicFramePr>
        <p:xfrm>
          <a:off x="2617968" y="3105438"/>
          <a:ext cx="12712425" cy="6004560"/>
        </p:xfrm>
        <a:graphic>
          <a:graphicData uri="http://schemas.openxmlformats.org/drawingml/2006/table">
            <a:tbl>
              <a:tblPr firstRow="1" bandRow="1">
                <a:noFill/>
                <a:tableStyleId>{88E7699E-6B94-4D30-A617-851FC9060C1A}</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7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cuGraph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cxnSp>
        <p:nvCxnSpPr>
          <p:cNvPr id="1499" name="Google Shape;1499;p7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500" name="Google Shape;1500;p7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501" name="Google Shape;1501;p7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502" name="Google Shape;1502;p7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503" name="Google Shape;1503;p7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504" name="Google Shape;1504;p7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505" name="Google Shape;1505;p7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506" name="Google Shape;1506;p7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507" name="Google Shape;1507;p7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508" name="Google Shape;1508;p7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509" name="Google Shape;1509;p7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510" name="Google Shape;1510;p7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511" name="Google Shape;1511;p7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12" name="Google Shape;1512;p7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13" name="Google Shape;1513;p7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14" name="Google Shape;1514;p7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515" name="Google Shape;1515;p71"/>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516" name="Google Shape;1516;p7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517" name="Google Shape;1517;p7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Analytics</a:t>
            </a:r>
            <a:endParaRPr/>
          </a:p>
        </p:txBody>
      </p:sp>
      <p:sp>
        <p:nvSpPr>
          <p:cNvPr id="1518" name="Google Shape;1518;p7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Connections, More Insights</a:t>
            </a:r>
            <a:endParaRPr/>
          </a:p>
        </p:txBody>
      </p:sp>
      <p:sp>
        <p:nvSpPr>
          <p:cNvPr id="1519" name="Google Shape;1519;p71"/>
          <p:cNvSpPr/>
          <p:nvPr/>
        </p:nvSpPr>
        <p:spPr>
          <a:xfrm>
            <a:off x="1611755" y="2771728"/>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520" name="Google Shape;1520;p7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7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Goals and Benefits of cuGraph</a:t>
            </a:r>
            <a:endParaRPr/>
          </a:p>
        </p:txBody>
      </p:sp>
      <p:sp>
        <p:nvSpPr>
          <p:cNvPr id="1527" name="Google Shape;1527;p72"/>
          <p:cNvSpPr txBox="1">
            <a:spLocks noGrp="1"/>
          </p:cNvSpPr>
          <p:nvPr>
            <p:ph type="body" idx="1"/>
          </p:nvPr>
        </p:nvSpPr>
        <p:spPr>
          <a:xfrm>
            <a:off x="1595025" y="3392175"/>
            <a:ext cx="6519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BREAKTHROUGH PERFORMANCE</a:t>
            </a:r>
            <a:endParaRPr/>
          </a:p>
          <a:p>
            <a:pPr marL="283111" lvl="0" indent="-283111" algn="l" rtl="0">
              <a:lnSpc>
                <a:spcPct val="90000"/>
              </a:lnSpc>
              <a:spcBef>
                <a:spcPts val="1000"/>
              </a:spcBef>
              <a:spcAft>
                <a:spcPts val="0"/>
              </a:spcAft>
              <a:buSzPts val="1920"/>
              <a:buChar char="▸"/>
            </a:pPr>
            <a:r>
              <a:rPr lang="en-US"/>
              <a:t>Up to 500 million edges on a single 32GB GPU</a:t>
            </a:r>
            <a:endParaRPr/>
          </a:p>
          <a:p>
            <a:pPr marL="283110" lvl="0" indent="-283110" algn="l" rtl="0">
              <a:lnSpc>
                <a:spcPct val="90000"/>
              </a:lnSpc>
              <a:spcBef>
                <a:spcPts val="1000"/>
              </a:spcBef>
              <a:spcAft>
                <a:spcPts val="0"/>
              </a:spcAft>
              <a:buSzPts val="1920"/>
              <a:buChar char="▸"/>
            </a:pPr>
            <a:r>
              <a:rPr lang="en-US"/>
              <a:t>Multi-GPU support for scaling into the billions of edges</a:t>
            </a:r>
            <a:endParaRPr/>
          </a:p>
          <a:p>
            <a:pPr marL="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marL="283110" lvl="0" indent="-283110" algn="l" rtl="0">
              <a:lnSpc>
                <a:spcPct val="90000"/>
              </a:lnSpc>
              <a:spcBef>
                <a:spcPts val="1000"/>
              </a:spcBef>
              <a:spcAft>
                <a:spcPts val="0"/>
              </a:spcAft>
              <a:buClr>
                <a:srgbClr val="7400FF"/>
              </a:buClr>
              <a:buSzPts val="1920"/>
              <a:buChar char="▸"/>
            </a:pPr>
            <a:r>
              <a:rPr lang="en-US"/>
              <a:t>Property Graph support via DataFrames</a:t>
            </a:r>
            <a:endParaRPr/>
          </a:p>
        </p:txBody>
      </p:sp>
      <p:sp>
        <p:nvSpPr>
          <p:cNvPr id="1528" name="Google Shape;1528;p7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 on Features and User Experience</a:t>
            </a:r>
            <a:endParaRPr/>
          </a:p>
        </p:txBody>
      </p:sp>
      <p:sp>
        <p:nvSpPr>
          <p:cNvPr id="1529" name="Google Shape;1529;p72"/>
          <p:cNvSpPr txBox="1">
            <a:spLocks noGrp="1"/>
          </p:cNvSpPr>
          <p:nvPr>
            <p:ph type="body" idx="1"/>
          </p:nvPr>
        </p:nvSpPr>
        <p:spPr>
          <a:xfrm>
            <a:off x="10524550" y="3166350"/>
            <a:ext cx="5931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000"/>
              </a:spcBef>
              <a:spcAft>
                <a:spcPts val="0"/>
              </a:spcAft>
              <a:buSzPts val="2240"/>
              <a:buNone/>
            </a:pPr>
            <a:r>
              <a:rPr lang="en-US" sz="2800">
                <a:solidFill>
                  <a:srgbClr val="7400FF"/>
                </a:solidFill>
              </a:rPr>
              <a:t>MULTIPLE APIs</a:t>
            </a:r>
            <a:endParaRPr/>
          </a:p>
          <a:p>
            <a:pPr marL="283110" lvl="0" indent="-283110" algn="l" rtl="0">
              <a:lnSpc>
                <a:spcPct val="90000"/>
              </a:lnSpc>
              <a:spcBef>
                <a:spcPts val="1000"/>
              </a:spcBef>
              <a:spcAft>
                <a:spcPts val="0"/>
              </a:spcAft>
              <a:buSzPts val="1920"/>
              <a:buChar char="▸"/>
            </a:pPr>
            <a:r>
              <a:rPr lang="en-US" b="1"/>
              <a:t>Python: </a:t>
            </a:r>
            <a:r>
              <a:rPr lang="en-US"/>
              <a:t>Familiar NetworkX-like API</a:t>
            </a:r>
            <a:endParaRPr/>
          </a:p>
          <a:p>
            <a:pPr marL="283110" lvl="0" indent="-283110" algn="l" rtl="0">
              <a:lnSpc>
                <a:spcPct val="90000"/>
              </a:lnSpc>
              <a:spcBef>
                <a:spcPts val="1000"/>
              </a:spcBef>
              <a:spcAft>
                <a:spcPts val="0"/>
              </a:spcAft>
              <a:buSzPts val="1920"/>
              <a:buChar char="▸"/>
            </a:pPr>
            <a:r>
              <a:rPr lang="en-US" b="1"/>
              <a:t>C/C++: </a:t>
            </a:r>
            <a:r>
              <a:rPr lang="en-US"/>
              <a:t>lower-level granular control for application developers</a:t>
            </a:r>
            <a:endParaRPr/>
          </a:p>
          <a:p>
            <a:pPr marL="28311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GROWING FUNCTIONALITY</a:t>
            </a:r>
            <a:endParaRPr/>
          </a:p>
          <a:p>
            <a:pPr marL="283110" lvl="0" indent="-283110" algn="l" rtl="0">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73"/>
          <p:cNvSpPr txBox="1"/>
          <p:nvPr/>
        </p:nvSpPr>
        <p:spPr>
          <a:xfrm>
            <a:off x="12881306" y="277142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535" name="Google Shape;1535;p73"/>
          <p:cNvSpPr/>
          <p:nvPr/>
        </p:nvSpPr>
        <p:spPr>
          <a:xfrm>
            <a:off x="3257550" y="277996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536" name="Google Shape;1536;p73"/>
          <p:cNvCxnSpPr/>
          <p:nvPr/>
        </p:nvCxnSpPr>
        <p:spPr>
          <a:xfrm>
            <a:off x="10364561" y="32034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537" name="Google Shape;1537;p73"/>
          <p:cNvSpPr txBox="1"/>
          <p:nvPr/>
        </p:nvSpPr>
        <p:spPr>
          <a:xfrm>
            <a:off x="12881319" y="6233880"/>
            <a:ext cx="2691000" cy="231750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Gunrock*</a:t>
            </a:r>
            <a:endParaRPr sz="2400" b="0" i="0" u="none" strike="noStrike" cap="none">
              <a:solidFill>
                <a:srgbClr val="4D4D4D"/>
              </a:solidFill>
              <a:latin typeface="Trebuchet MS"/>
              <a:ea typeface="Trebuchet MS"/>
              <a:cs typeface="Trebuchet MS"/>
              <a:sym typeface="Trebuchet MS"/>
            </a:endParaRPr>
          </a:p>
        </p:txBody>
      </p:sp>
      <p:cxnSp>
        <p:nvCxnSpPr>
          <p:cNvPr id="1538" name="Google Shape;1538;p73"/>
          <p:cNvCxnSpPr/>
          <p:nvPr/>
        </p:nvCxnSpPr>
        <p:spPr>
          <a:xfrm>
            <a:off x="10364561" y="7392578"/>
            <a:ext cx="2152650" cy="0"/>
          </a:xfrm>
          <a:prstGeom prst="straightConnector1">
            <a:avLst/>
          </a:prstGeom>
          <a:noFill/>
          <a:ln w="31750" cap="flat" cmpd="sng">
            <a:solidFill>
              <a:srgbClr val="868686"/>
            </a:solidFill>
            <a:prstDash val="solid"/>
            <a:round/>
            <a:headEnd type="none" w="sm" len="sm"/>
            <a:tailEnd type="triangle" w="med" len="med"/>
          </a:ln>
        </p:spPr>
      </p:cxnSp>
      <p:sp>
        <p:nvSpPr>
          <p:cNvPr id="1539" name="Google Shape;1539;p73"/>
          <p:cNvSpPr/>
          <p:nvPr/>
        </p:nvSpPr>
        <p:spPr>
          <a:xfrm>
            <a:off x="3257550" y="378371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540" name="Google Shape;1540;p73"/>
          <p:cNvSpPr/>
          <p:nvPr/>
        </p:nvSpPr>
        <p:spPr>
          <a:xfrm>
            <a:off x="3257550" y="482874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cuGraph Algorithms</a:t>
            </a:r>
            <a:endParaRPr sz="2400" b="0" i="0" u="none" strike="noStrike" cap="none">
              <a:solidFill>
                <a:srgbClr val="FFFFFF"/>
              </a:solidFill>
              <a:latin typeface="Trebuchet MS"/>
              <a:ea typeface="Trebuchet MS"/>
              <a:cs typeface="Trebuchet MS"/>
              <a:sym typeface="Trebuchet MS"/>
            </a:endParaRPr>
          </a:p>
        </p:txBody>
      </p:sp>
      <p:sp>
        <p:nvSpPr>
          <p:cNvPr id="1541" name="Google Shape;1541;p73"/>
          <p:cNvSpPr/>
          <p:nvPr/>
        </p:nvSpPr>
        <p:spPr>
          <a:xfrm>
            <a:off x="3257550" y="7967406"/>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542" name="Google Shape;1542;p73"/>
          <p:cNvSpPr/>
          <p:nvPr/>
        </p:nvSpPr>
        <p:spPr>
          <a:xfrm>
            <a:off x="3257550" y="5874964"/>
            <a:ext cx="2167976" cy="8605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Prims</a:t>
            </a:r>
            <a:endParaRPr sz="2400" b="0" i="0" u="none" strike="noStrike" cap="none">
              <a:solidFill>
                <a:srgbClr val="FFFFFF"/>
              </a:solidFill>
              <a:latin typeface="Trebuchet MS"/>
              <a:ea typeface="Trebuchet MS"/>
              <a:cs typeface="Trebuchet MS"/>
              <a:sym typeface="Trebuchet MS"/>
            </a:endParaRPr>
          </a:p>
        </p:txBody>
      </p:sp>
      <p:sp>
        <p:nvSpPr>
          <p:cNvPr id="1543" name="Google Shape;1543;p73"/>
          <p:cNvSpPr/>
          <p:nvPr/>
        </p:nvSpPr>
        <p:spPr>
          <a:xfrm>
            <a:off x="5468825" y="5874975"/>
            <a:ext cx="22875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1" u="none" strike="noStrike" cap="none">
                <a:solidFill>
                  <a:srgbClr val="FFFFFF"/>
                </a:solidFill>
                <a:latin typeface="Trebuchet MS"/>
                <a:ea typeface="Trebuchet MS"/>
                <a:cs typeface="Trebuchet MS"/>
                <a:sym typeface="Trebuchet MS"/>
              </a:rPr>
              <a:t>cuGraphBLAS</a:t>
            </a:r>
            <a:r>
              <a:rPr lang="en-US" sz="2400" b="0" i="1" u="none" strike="noStrike" cap="none" baseline="30000">
                <a:solidFill>
                  <a:srgbClr val="FFFFFF"/>
                </a:solidFill>
                <a:latin typeface="Trebuchet MS"/>
                <a:ea typeface="Trebuchet MS"/>
                <a:cs typeface="Trebuchet MS"/>
                <a:sym typeface="Trebuchet MS"/>
              </a:rPr>
              <a:t>+</a:t>
            </a:r>
            <a:endParaRPr sz="2400" b="0" i="1" u="none" strike="noStrike" cap="none" baseline="30000">
              <a:solidFill>
                <a:srgbClr val="FFFFFF"/>
              </a:solidFill>
              <a:latin typeface="Trebuchet MS"/>
              <a:ea typeface="Trebuchet MS"/>
              <a:cs typeface="Trebuchet MS"/>
              <a:sym typeface="Trebuchet MS"/>
            </a:endParaRPr>
          </a:p>
        </p:txBody>
      </p:sp>
      <p:sp>
        <p:nvSpPr>
          <p:cNvPr id="1544" name="Google Shape;1544;p73"/>
          <p:cNvSpPr/>
          <p:nvPr/>
        </p:nvSpPr>
        <p:spPr>
          <a:xfrm>
            <a:off x="7832490" y="5874964"/>
            <a:ext cx="2167976" cy="8605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cuHornet</a:t>
            </a:r>
            <a:endParaRPr sz="2400" b="0" i="0" u="none" strike="noStrike" cap="none">
              <a:solidFill>
                <a:srgbClr val="FFFFFF"/>
              </a:solidFill>
              <a:latin typeface="Trebuchet MS"/>
              <a:ea typeface="Trebuchet MS"/>
              <a:cs typeface="Trebuchet MS"/>
              <a:sym typeface="Trebuchet MS"/>
            </a:endParaRPr>
          </a:p>
        </p:txBody>
      </p:sp>
      <p:sp>
        <p:nvSpPr>
          <p:cNvPr id="1545" name="Google Shape;1545;p73"/>
          <p:cNvSpPr/>
          <p:nvPr/>
        </p:nvSpPr>
        <p:spPr>
          <a:xfrm>
            <a:off x="3257550" y="6921185"/>
            <a:ext cx="6742916" cy="8605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546" name="Google Shape;1546;p73"/>
          <p:cNvSpPr txBox="1"/>
          <p:nvPr/>
        </p:nvSpPr>
        <p:spPr>
          <a:xfrm>
            <a:off x="12572992" y="9471206"/>
            <a:ext cx="5715000" cy="529500"/>
          </a:xfrm>
          <a:prstGeom prst="rect">
            <a:avLst/>
          </a:prstGeom>
          <a:noFill/>
          <a:ln>
            <a:noFill/>
          </a:ln>
        </p:spPr>
        <p:txBody>
          <a:bodyPr spcFirstLastPara="1" wrap="square" lIns="152375" tIns="152375" rIns="152375" bIns="152375" anchor="ctr" anchorCtr="0">
            <a:noAutofit/>
          </a:bodyPr>
          <a:lstStyle/>
          <a:p>
            <a:pPr marL="0" marR="0" lvl="0" indent="0" algn="r" rtl="0">
              <a:lnSpc>
                <a:spcPct val="10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 Gunrock is from UC Davis</a:t>
            </a:r>
            <a:endParaRPr sz="1400" b="0" i="1" u="none" strike="noStrike" cap="none">
              <a:solidFill>
                <a:schemeClr val="accent4"/>
              </a:solidFill>
              <a:latin typeface="Trebuchet MS"/>
              <a:ea typeface="Trebuchet MS"/>
              <a:cs typeface="Trebuchet MS"/>
              <a:sym typeface="Trebuchet MS"/>
            </a:endParaRPr>
          </a:p>
        </p:txBody>
      </p:sp>
      <p:sp>
        <p:nvSpPr>
          <p:cNvPr id="1547" name="Google Shape;1547;p7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Technology Stack</a:t>
            </a:r>
            <a:endParaRPr/>
          </a:p>
        </p:txBody>
      </p:sp>
      <p:sp>
        <p:nvSpPr>
          <p:cNvPr id="1548" name="Google Shape;1548;p73"/>
          <p:cNvSpPr txBox="1"/>
          <p:nvPr/>
        </p:nvSpPr>
        <p:spPr>
          <a:xfrm>
            <a:off x="0" y="9452700"/>
            <a:ext cx="5939700" cy="5295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i="1">
                <a:solidFill>
                  <a:schemeClr val="accent4"/>
                </a:solidFill>
                <a:latin typeface="Trebuchet MS"/>
                <a:ea typeface="Trebuchet MS"/>
                <a:cs typeface="Trebuchet MS"/>
                <a:sym typeface="Trebuchet MS"/>
              </a:rPr>
              <a:t>+cuGraphBLAS is still in development and will be ready late 2020</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74"/>
          <p:cNvSpPr txBox="1"/>
          <p:nvPr/>
        </p:nvSpPr>
        <p:spPr>
          <a:xfrm>
            <a:off x="11395775" y="2842075"/>
            <a:ext cx="6298200" cy="17733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 - Balanced Cu and Modularity Maxim</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Louvain and </a:t>
            </a:r>
            <a:r>
              <a:rPr lang="en-US" sz="1800" b="1" i="1">
                <a:solidFill>
                  <a:schemeClr val="accent4"/>
                </a:solidFill>
                <a:latin typeface="Trebuchet MS"/>
                <a:ea typeface="Trebuchet MS"/>
                <a:cs typeface="Trebuchet MS"/>
                <a:sym typeface="Trebuchet MS"/>
              </a:rPr>
              <a:t>Leiden</a:t>
            </a:r>
            <a:endParaRPr sz="1800" b="1" i="1">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555" name="Google Shape;1555;p74"/>
          <p:cNvSpPr txBox="1"/>
          <p:nvPr/>
        </p:nvSpPr>
        <p:spPr>
          <a:xfrm>
            <a:off x="11395775" y="6328105"/>
            <a:ext cx="42726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Weighted 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Overlap Coefficient</a:t>
            </a:r>
            <a:endParaRPr sz="1800" b="0" i="0" u="none" strike="noStrike" cap="none">
              <a:solidFill>
                <a:schemeClr val="accent4"/>
              </a:solidFill>
              <a:latin typeface="Trebuchet MS"/>
              <a:ea typeface="Trebuchet MS"/>
              <a:cs typeface="Trebuchet MS"/>
              <a:sym typeface="Trebuchet MS"/>
            </a:endParaRPr>
          </a:p>
        </p:txBody>
      </p:sp>
      <p:sp>
        <p:nvSpPr>
          <p:cNvPr id="1556" name="Google Shape;1556;p74"/>
          <p:cNvSpPr txBox="1"/>
          <p:nvPr/>
        </p:nvSpPr>
        <p:spPr>
          <a:xfrm>
            <a:off x="11395775" y="7353032"/>
            <a:ext cx="46866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Single Source Shortest Path (SSSP)</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Breadth First Search (BFS)</a:t>
            </a:r>
            <a:endParaRPr sz="1800" b="0" i="0" u="none" strike="noStrike" cap="none">
              <a:solidFill>
                <a:schemeClr val="accent4"/>
              </a:solidFill>
              <a:latin typeface="Trebuchet MS"/>
              <a:ea typeface="Trebuchet MS"/>
              <a:cs typeface="Trebuchet MS"/>
              <a:sym typeface="Trebuchet MS"/>
            </a:endParaRPr>
          </a:p>
        </p:txBody>
      </p:sp>
      <p:sp>
        <p:nvSpPr>
          <p:cNvPr id="1557" name="Google Shape;1557;p74"/>
          <p:cNvSpPr txBox="1"/>
          <p:nvPr/>
        </p:nvSpPr>
        <p:spPr>
          <a:xfrm>
            <a:off x="11395775" y="8218050"/>
            <a:ext cx="50265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1" i="1">
                <a:solidFill>
                  <a:schemeClr val="accent4"/>
                </a:solidFill>
                <a:latin typeface="Trebuchet MS"/>
                <a:ea typeface="Trebuchet MS"/>
                <a:cs typeface="Trebuchet MS"/>
                <a:sym typeface="Trebuchet MS"/>
              </a:rPr>
              <a:t>Betweenness Centrality (Vertex and Edge)</a:t>
            </a:r>
            <a:endParaRPr sz="1800" b="1" i="1">
              <a:solidFill>
                <a:schemeClr val="accent4"/>
              </a:solidFill>
              <a:latin typeface="Trebuchet MS"/>
              <a:ea typeface="Trebuchet MS"/>
              <a:cs typeface="Trebuchet MS"/>
              <a:sym typeface="Trebuchet MS"/>
            </a:endParaRPr>
          </a:p>
        </p:txBody>
      </p:sp>
      <p:sp>
        <p:nvSpPr>
          <p:cNvPr id="1558" name="Google Shape;1558;p74"/>
          <p:cNvSpPr txBox="1"/>
          <p:nvPr/>
        </p:nvSpPr>
        <p:spPr>
          <a:xfrm>
            <a:off x="11395775" y="4676136"/>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Weakly Connected Components</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Strongly Connected Components</a:t>
            </a:r>
            <a:endParaRPr sz="1800" b="0" i="0" u="none" strike="noStrike" cap="none">
              <a:solidFill>
                <a:schemeClr val="accent4"/>
              </a:solidFill>
              <a:latin typeface="Trebuchet MS"/>
              <a:ea typeface="Trebuchet MS"/>
              <a:cs typeface="Trebuchet MS"/>
              <a:sym typeface="Trebuchet MS"/>
            </a:endParaRPr>
          </a:p>
        </p:txBody>
      </p:sp>
      <p:sp>
        <p:nvSpPr>
          <p:cNvPr id="1559" name="Google Shape;1559;p74"/>
          <p:cNvSpPr txBox="1"/>
          <p:nvPr/>
        </p:nvSpPr>
        <p:spPr>
          <a:xfrm>
            <a:off x="11395775" y="5502111"/>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Page Rank (Multi-GPU)</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Personal Page Rank</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1" i="1">
                <a:solidFill>
                  <a:schemeClr val="accent4"/>
                </a:solidFill>
                <a:latin typeface="Trebuchet MS"/>
                <a:ea typeface="Trebuchet MS"/>
                <a:cs typeface="Trebuchet MS"/>
                <a:sym typeface="Trebuchet MS"/>
              </a:rPr>
              <a:t>HITS</a:t>
            </a:r>
            <a:endParaRPr sz="1800" b="1" i="1">
              <a:solidFill>
                <a:schemeClr val="accent4"/>
              </a:solidFill>
              <a:latin typeface="Trebuchet MS"/>
              <a:ea typeface="Trebuchet MS"/>
              <a:cs typeface="Trebuchet MS"/>
              <a:sym typeface="Trebuchet MS"/>
            </a:endParaRPr>
          </a:p>
        </p:txBody>
      </p:sp>
      <p:pic>
        <p:nvPicPr>
          <p:cNvPr id="1560" name="Google Shape;1560;p74"/>
          <p:cNvPicPr preferRelativeResize="0"/>
          <p:nvPr/>
        </p:nvPicPr>
        <p:blipFill rotWithShape="1">
          <a:blip r:embed="rId3">
            <a:alphaModFix/>
          </a:blip>
          <a:srcRect/>
          <a:stretch/>
        </p:blipFill>
        <p:spPr>
          <a:xfrm>
            <a:off x="1846722" y="1573365"/>
            <a:ext cx="3711400" cy="3711437"/>
          </a:xfrm>
          <a:prstGeom prst="rect">
            <a:avLst/>
          </a:prstGeom>
          <a:noFill/>
          <a:ln>
            <a:noFill/>
          </a:ln>
        </p:spPr>
      </p:pic>
      <p:sp>
        <p:nvSpPr>
          <p:cNvPr id="1561" name="Google Shape;1561;p74"/>
          <p:cNvSpPr txBox="1"/>
          <p:nvPr/>
        </p:nvSpPr>
        <p:spPr>
          <a:xfrm>
            <a:off x="461903" y="7342275"/>
            <a:ext cx="2942100" cy="16488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Renumbering</a:t>
            </a:r>
            <a:endParaRPr sz="1800" b="0" i="0" u="none" strike="noStrike" cap="none">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Force Atlas 2</a:t>
            </a:r>
            <a:endParaRPr sz="1800">
              <a:solidFill>
                <a:schemeClr val="accent4"/>
              </a:solidFill>
              <a:latin typeface="Trebuchet MS"/>
              <a:ea typeface="Trebuchet MS"/>
              <a:cs typeface="Trebuchet MS"/>
              <a:sym typeface="Trebuchet MS"/>
            </a:endParaRPr>
          </a:p>
        </p:txBody>
      </p:sp>
      <p:sp>
        <p:nvSpPr>
          <p:cNvPr id="1562" name="Google Shape;1562;p74"/>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sz="2000" b="0" i="0" u="none" strike="noStrike" cap="none">
              <a:solidFill>
                <a:srgbClr val="FFFFFF"/>
              </a:solidFill>
              <a:latin typeface="Trebuchet MS"/>
              <a:ea typeface="Trebuchet MS"/>
              <a:cs typeface="Trebuchet MS"/>
              <a:sym typeface="Trebuchet MS"/>
            </a:endParaRPr>
          </a:p>
        </p:txBody>
      </p:sp>
      <p:sp>
        <p:nvSpPr>
          <p:cNvPr id="1563" name="Google Shape;1563;p74"/>
          <p:cNvSpPr/>
          <p:nvPr/>
        </p:nvSpPr>
        <p:spPr>
          <a:xfrm>
            <a:off x="7734222"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Traversal</a:t>
            </a:r>
            <a:endParaRPr sz="2000" b="0" i="0" u="none" strike="noStrike" cap="none">
              <a:solidFill>
                <a:srgbClr val="FFFFFF"/>
              </a:solidFill>
              <a:latin typeface="Trebuchet MS"/>
              <a:ea typeface="Trebuchet MS"/>
              <a:cs typeface="Trebuchet MS"/>
              <a:sym typeface="Trebuchet MS"/>
            </a:endParaRPr>
          </a:p>
        </p:txBody>
      </p:sp>
      <p:sp>
        <p:nvSpPr>
          <p:cNvPr id="1564" name="Google Shape;1564;p74"/>
          <p:cNvSpPr/>
          <p:nvPr/>
        </p:nvSpPr>
        <p:spPr>
          <a:xfrm>
            <a:off x="7734222" y="6404232"/>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Prediction</a:t>
            </a:r>
            <a:endParaRPr sz="2000" b="0" i="0" u="none" strike="noStrike" cap="none">
              <a:solidFill>
                <a:srgbClr val="FFFFFF"/>
              </a:solidFill>
              <a:latin typeface="Trebuchet MS"/>
              <a:ea typeface="Trebuchet MS"/>
              <a:cs typeface="Trebuchet MS"/>
              <a:sym typeface="Trebuchet MS"/>
            </a:endParaRPr>
          </a:p>
        </p:txBody>
      </p:sp>
      <p:sp>
        <p:nvSpPr>
          <p:cNvPr id="1565" name="Google Shape;1565;p74"/>
          <p:cNvSpPr/>
          <p:nvPr/>
        </p:nvSpPr>
        <p:spPr>
          <a:xfrm>
            <a:off x="7734222" y="5539505"/>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Analysis</a:t>
            </a:r>
            <a:endParaRPr sz="2000" b="0" i="0" u="none" strike="noStrike" cap="none">
              <a:solidFill>
                <a:srgbClr val="FFFFFF"/>
              </a:solidFill>
              <a:latin typeface="Trebuchet MS"/>
              <a:ea typeface="Trebuchet MS"/>
              <a:cs typeface="Trebuchet MS"/>
              <a:sym typeface="Trebuchet MS"/>
            </a:endParaRPr>
          </a:p>
        </p:txBody>
      </p:sp>
      <p:sp>
        <p:nvSpPr>
          <p:cNvPr id="1566" name="Google Shape;1566;p74"/>
          <p:cNvSpPr/>
          <p:nvPr/>
        </p:nvSpPr>
        <p:spPr>
          <a:xfrm>
            <a:off x="7734222" y="4674778"/>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Components</a:t>
            </a:r>
            <a:endParaRPr sz="2000" b="0" i="0" u="none" strike="noStrike" cap="none">
              <a:solidFill>
                <a:srgbClr val="FFFFFF"/>
              </a:solidFill>
              <a:latin typeface="Trebuchet MS"/>
              <a:ea typeface="Trebuchet MS"/>
              <a:cs typeface="Trebuchet MS"/>
              <a:sym typeface="Trebuchet MS"/>
            </a:endParaRPr>
          </a:p>
        </p:txBody>
      </p:sp>
      <p:sp>
        <p:nvSpPr>
          <p:cNvPr id="1567" name="Google Shape;1567;p74"/>
          <p:cNvSpPr/>
          <p:nvPr/>
        </p:nvSpPr>
        <p:spPr>
          <a:xfrm>
            <a:off x="7734225" y="2885575"/>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Community</a:t>
            </a:r>
            <a:endParaRPr sz="2000" b="0" i="0" u="none" strike="noStrike" cap="none">
              <a:solidFill>
                <a:srgbClr val="FFFFFF"/>
              </a:solidFill>
              <a:latin typeface="Trebuchet MS"/>
              <a:ea typeface="Trebuchet MS"/>
              <a:cs typeface="Trebuchet MS"/>
              <a:sym typeface="Trebuchet MS"/>
            </a:endParaRPr>
          </a:p>
        </p:txBody>
      </p:sp>
      <p:sp>
        <p:nvSpPr>
          <p:cNvPr id="1568" name="Google Shape;1568;p74"/>
          <p:cNvSpPr/>
          <p:nvPr/>
        </p:nvSpPr>
        <p:spPr>
          <a:xfrm>
            <a:off x="3524725" y="7323514"/>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Utilities</a:t>
            </a:r>
            <a:endParaRPr sz="2000" b="0" i="0" u="none" strike="noStrike" cap="none">
              <a:solidFill>
                <a:srgbClr val="FFFFFF"/>
              </a:solidFill>
              <a:latin typeface="Trebuchet MS"/>
              <a:ea typeface="Trebuchet MS"/>
              <a:cs typeface="Trebuchet MS"/>
              <a:sym typeface="Trebuchet MS"/>
            </a:endParaRPr>
          </a:p>
        </p:txBody>
      </p:sp>
      <p:sp>
        <p:nvSpPr>
          <p:cNvPr id="1569" name="Google Shape;1569;p74"/>
          <p:cNvSpPr/>
          <p:nvPr/>
        </p:nvSpPr>
        <p:spPr>
          <a:xfrm>
            <a:off x="3524725" y="640422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sz="2000" b="0" i="0" u="none" strike="noStrike" cap="none">
              <a:solidFill>
                <a:srgbClr val="FFFFFF"/>
              </a:solidFill>
              <a:latin typeface="Trebuchet MS"/>
              <a:ea typeface="Trebuchet MS"/>
              <a:cs typeface="Trebuchet MS"/>
              <a:sym typeface="Trebuchet MS"/>
            </a:endParaRPr>
          </a:p>
        </p:txBody>
      </p:sp>
      <p:sp>
        <p:nvSpPr>
          <p:cNvPr id="1570" name="Google Shape;1570;p74"/>
          <p:cNvSpPr txBox="1">
            <a:spLocks noGrp="1"/>
          </p:cNvSpPr>
          <p:nvPr>
            <p:ph type="body" idx="2"/>
          </p:nvPr>
        </p:nvSpPr>
        <p:spPr>
          <a:xfrm>
            <a:off x="830555" y="202317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0000"/>
              </a:buClr>
              <a:buSzPts val="3000"/>
              <a:buFont typeface="Trebuchet MS"/>
              <a:buNone/>
            </a:pPr>
            <a:r>
              <a:rPr lang="en-US"/>
              <a:t>GPU-accelerated NetworkX</a:t>
            </a:r>
            <a:endParaRPr/>
          </a:p>
        </p:txBody>
      </p:sp>
      <p:sp>
        <p:nvSpPr>
          <p:cNvPr id="1571" name="Google Shape;1571;p7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572" name="Google Shape;1572;p74"/>
          <p:cNvSpPr txBox="1"/>
          <p:nvPr/>
        </p:nvSpPr>
        <p:spPr>
          <a:xfrm>
            <a:off x="461903" y="6412100"/>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pic>
        <p:nvPicPr>
          <p:cNvPr id="1577" name="Google Shape;1577;p75" title="Chart"/>
          <p:cNvPicPr preferRelativeResize="0"/>
          <p:nvPr/>
        </p:nvPicPr>
        <p:blipFill>
          <a:blip r:embed="rId3">
            <a:alphaModFix/>
          </a:blip>
          <a:stretch>
            <a:fillRect/>
          </a:stretch>
        </p:blipFill>
        <p:spPr>
          <a:xfrm>
            <a:off x="471500" y="2255975"/>
            <a:ext cx="11343270" cy="7023900"/>
          </a:xfrm>
          <a:prstGeom prst="rect">
            <a:avLst/>
          </a:prstGeom>
          <a:noFill/>
          <a:ln>
            <a:noFill/>
          </a:ln>
        </p:spPr>
      </p:pic>
      <p:sp>
        <p:nvSpPr>
          <p:cNvPr id="1578" name="Google Shape;1578;p75"/>
          <p:cNvSpPr txBox="1">
            <a:spLocks noGrp="1"/>
          </p:cNvSpPr>
          <p:nvPr>
            <p:ph type="title"/>
          </p:nvPr>
        </p:nvSpPr>
        <p:spPr>
          <a:xfrm>
            <a:off x="830580" y="929819"/>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cuGraph vs NetworkX</a:t>
            </a:r>
            <a:endParaRPr/>
          </a:p>
        </p:txBody>
      </p:sp>
      <p:graphicFrame>
        <p:nvGraphicFramePr>
          <p:cNvPr id="1579" name="Google Shape;1579;p75"/>
          <p:cNvGraphicFramePr/>
          <p:nvPr/>
        </p:nvGraphicFramePr>
        <p:xfrm>
          <a:off x="12105670" y="4739234"/>
          <a:ext cx="5815575" cy="2042160"/>
        </p:xfrm>
        <a:graphic>
          <a:graphicData uri="http://schemas.openxmlformats.org/drawingml/2006/table">
            <a:tbl>
              <a:tblPr firstRow="1" bandRow="1">
                <a:noFill/>
                <a:tableStyleId>{88E7699E-6B94-4D30-A617-851FC9060C1A}</a:tableStyleId>
              </a:tblPr>
              <a:tblGrid>
                <a:gridCol w="2852925">
                  <a:extLst>
                    <a:ext uri="{9D8B030D-6E8A-4147-A177-3AD203B41FA5}">
                      <a16:colId xmlns:a16="http://schemas.microsoft.com/office/drawing/2014/main" val="20000"/>
                    </a:ext>
                  </a:extLst>
                </a:gridCol>
                <a:gridCol w="1481325">
                  <a:extLst>
                    <a:ext uri="{9D8B030D-6E8A-4147-A177-3AD203B41FA5}">
                      <a16:colId xmlns:a16="http://schemas.microsoft.com/office/drawing/2014/main" val="20001"/>
                    </a:ext>
                  </a:extLst>
                </a:gridCol>
                <a:gridCol w="14813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Dataset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Nodes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preferentialAttachment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999,970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Dblp-2010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326,186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1,615,400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coPapersCiteseer</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434,102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32,073,440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As-Skitter</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1,696,415</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22,190,596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1580" name="Google Shape;1580;p75"/>
          <p:cNvSpPr txBox="1"/>
          <p:nvPr/>
        </p:nvSpPr>
        <p:spPr>
          <a:xfrm>
            <a:off x="3360175" y="2327700"/>
            <a:ext cx="5406300" cy="630600"/>
          </a:xfrm>
          <a:prstGeom prst="rect">
            <a:avLst/>
          </a:prstGeom>
          <a:solidFill>
            <a:srgbClr val="FFFFF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solidFill>
                  <a:srgbClr val="868686"/>
                </a:solidFill>
                <a:latin typeface="Trebuchet MS"/>
                <a:ea typeface="Trebuchet MS"/>
                <a:cs typeface="Trebuchet MS"/>
                <a:sym typeface="Trebuchet MS"/>
              </a:rPr>
              <a:t>Performance Speedup: cuGraph vs NetworkX</a:t>
            </a:r>
            <a:endParaRPr sz="18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76"/>
          <p:cNvSpPr/>
          <p:nvPr/>
        </p:nvSpPr>
        <p:spPr>
          <a:xfrm>
            <a:off x="864225" y="9057956"/>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400" b="0" i="1" u="none" strike="noStrike" cap="non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586" name="Google Shape;1586;p76"/>
          <p:cNvGraphicFramePr/>
          <p:nvPr/>
        </p:nvGraphicFramePr>
        <p:xfrm>
          <a:off x="1863937" y="3455893"/>
          <a:ext cx="14560175" cy="5340900"/>
        </p:xfrm>
        <a:graphic>
          <a:graphicData uri="http://schemas.openxmlformats.org/drawingml/2006/table">
            <a:tbl>
              <a:tblPr firstRow="1" bandRow="1">
                <a:noFill/>
                <a:tableStyleId>{88E7699E-6B94-4D30-A617-851FC9060C1A}</a:tableStyleId>
              </a:tblPr>
              <a:tblGrid>
                <a:gridCol w="1976675">
                  <a:extLst>
                    <a:ext uri="{9D8B030D-6E8A-4147-A177-3AD203B41FA5}">
                      <a16:colId xmlns:a16="http://schemas.microsoft.com/office/drawing/2014/main" val="20000"/>
                    </a:ext>
                  </a:extLst>
                </a:gridCol>
                <a:gridCol w="2132025">
                  <a:extLst>
                    <a:ext uri="{9D8B030D-6E8A-4147-A177-3AD203B41FA5}">
                      <a16:colId xmlns:a16="http://schemas.microsoft.com/office/drawing/2014/main" val="20001"/>
                    </a:ext>
                  </a:extLst>
                </a:gridCol>
                <a:gridCol w="2544775">
                  <a:extLst>
                    <a:ext uri="{9D8B030D-6E8A-4147-A177-3AD203B41FA5}">
                      <a16:colId xmlns:a16="http://schemas.microsoft.com/office/drawing/2014/main" val="20002"/>
                    </a:ext>
                  </a:extLst>
                </a:gridCol>
                <a:gridCol w="1976675">
                  <a:extLst>
                    <a:ext uri="{9D8B030D-6E8A-4147-A177-3AD203B41FA5}">
                      <a16:colId xmlns:a16="http://schemas.microsoft.com/office/drawing/2014/main" val="20003"/>
                    </a:ext>
                  </a:extLst>
                </a:gridCol>
                <a:gridCol w="1976675">
                  <a:extLst>
                    <a:ext uri="{9D8B030D-6E8A-4147-A177-3AD203B41FA5}">
                      <a16:colId xmlns:a16="http://schemas.microsoft.com/office/drawing/2014/main" val="20004"/>
                    </a:ext>
                  </a:extLst>
                </a:gridCol>
                <a:gridCol w="1976675">
                  <a:extLst>
                    <a:ext uri="{9D8B030D-6E8A-4147-A177-3AD203B41FA5}">
                      <a16:colId xmlns:a16="http://schemas.microsoft.com/office/drawing/2014/main" val="20005"/>
                    </a:ext>
                  </a:extLst>
                </a:gridCol>
                <a:gridCol w="1976675">
                  <a:extLst>
                    <a:ext uri="{9D8B030D-6E8A-4147-A177-3AD203B41FA5}">
                      <a16:colId xmlns:a16="http://schemas.microsoft.com/office/drawing/2014/main" val="20006"/>
                    </a:ext>
                  </a:extLst>
                </a:gridCol>
              </a:tblGrid>
              <a:tr h="1023550">
                <a:tc>
                  <a:txBody>
                    <a:bodyPr/>
                    <a:lstStyle/>
                    <a:p>
                      <a:pPr marL="0" marR="0" lvl="0" indent="0" algn="l" rtl="0">
                        <a:spcBef>
                          <a:spcPts val="0"/>
                        </a:spcBef>
                        <a:spcAft>
                          <a:spcPts val="0"/>
                        </a:spcAft>
                        <a:buNone/>
                      </a:pPr>
                      <a:r>
                        <a:rPr lang="en-US" sz="2000" b="0">
                          <a:solidFill>
                            <a:schemeClr val="lt1"/>
                          </a:solidFill>
                        </a:rPr>
                        <a:t>HiBench Scale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Vertices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CSV File (GB)</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GPUs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CPU Threads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Pagerank for 3 Iterations (secs)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2000" b="1">
                          <a:solidFill>
                            <a:srgbClr val="868686"/>
                          </a:solidFill>
                        </a:rPr>
                        <a:t>Huge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2000" b="1">
                          <a:solidFill>
                            <a:srgbClr val="868686"/>
                          </a:solidFill>
                        </a:rPr>
                        <a:t>BigData</a:t>
                      </a:r>
                      <a:endParaRPr sz="20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69</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9.0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200,000,000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146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18.2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31.8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5760*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587" name="Google Shape;1587;p7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Multi-GPU PageRank Performance </a:t>
            </a:r>
            <a:endParaRPr/>
          </a:p>
        </p:txBody>
      </p:sp>
      <p:sp>
        <p:nvSpPr>
          <p:cNvPr id="1588" name="Google Shape;1588;p7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371" name="Google Shape;371;p2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What if We Could Keep Data on the GPU?</a:t>
            </a:r>
            <a:endParaRPr/>
          </a:p>
        </p:txBody>
      </p:sp>
      <p:sp>
        <p:nvSpPr>
          <p:cNvPr id="372" name="Google Shape;372;p22"/>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73" name="Google Shape;373;p22"/>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74" name="Google Shape;374;p22"/>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375" name="Google Shape;375;p22"/>
          <p:cNvGrpSpPr/>
          <p:nvPr/>
        </p:nvGrpSpPr>
        <p:grpSpPr>
          <a:xfrm>
            <a:off x="4457564" y="4507686"/>
            <a:ext cx="3387118" cy="3385062"/>
            <a:chOff x="41147" y="4310438"/>
            <a:chExt cx="3387118" cy="3385062"/>
          </a:xfrm>
        </p:grpSpPr>
        <p:sp>
          <p:nvSpPr>
            <p:cNvPr id="376" name="Google Shape;376;p22"/>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7" name="Google Shape;377;p22"/>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8" name="Google Shape;378;p22"/>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9" name="Google Shape;379;p22"/>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0" name="Google Shape;380;p22"/>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1" name="Google Shape;381;p22"/>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2" name="Google Shape;382;p22"/>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3" name="Google Shape;383;p22"/>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4" name="Google Shape;384;p22"/>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85" name="Google Shape;385;p22"/>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86" name="Google Shape;386;p22"/>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87" name="Google Shape;387;p22"/>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388" name="Google Shape;388;p22"/>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rebuchet MS"/>
                <a:ea typeface="Trebuchet MS"/>
                <a:cs typeface="Trebuchet MS"/>
                <a:sym typeface="Trebuchet MS"/>
              </a:rPr>
              <a:t>Copy </a:t>
            </a:r>
            <a:r>
              <a:rPr lang="en-US" sz="1600" b="0" i="0" u="none" strike="noStrike" cap="none">
                <a:solidFill>
                  <a:srgbClr val="000000"/>
                </a:solidFill>
                <a:latin typeface="Arial"/>
                <a:ea typeface="Arial"/>
                <a:cs typeface="Arial"/>
                <a:sym typeface="Arial"/>
              </a:rPr>
              <a:t>&amp;</a:t>
            </a:r>
            <a:r>
              <a:rPr lang="en-US" sz="1600" b="0" i="0" u="none" strike="noStrike" cap="none">
                <a:solidFill>
                  <a:srgbClr val="000000"/>
                </a:solidFill>
                <a:latin typeface="Trebuchet MS"/>
                <a:ea typeface="Trebuchet MS"/>
                <a:cs typeface="Trebuchet MS"/>
                <a:sym typeface="Trebuchet MS"/>
              </a:rPr>
              <a:t> Convert</a:t>
            </a:r>
            <a:endParaRPr sz="1600" b="0" i="0" u="none" strike="noStrike" cap="none">
              <a:solidFill>
                <a:srgbClr val="000000"/>
              </a:solidFill>
              <a:latin typeface="Arial"/>
              <a:ea typeface="Arial"/>
              <a:cs typeface="Arial"/>
              <a:sym typeface="Arial"/>
            </a:endParaRPr>
          </a:p>
        </p:txBody>
      </p:sp>
      <p:sp>
        <p:nvSpPr>
          <p:cNvPr id="389" name="Google Shape;389;p22"/>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390" name="Google Shape;390;p22"/>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391" name="Google Shape;391;p22"/>
          <p:cNvSpPr/>
          <p:nvPr/>
        </p:nvSpPr>
        <p:spPr>
          <a:xfrm>
            <a:off x="5108073" y="6107320"/>
            <a:ext cx="2100862" cy="171737"/>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Trebuchet MS"/>
                <a:ea typeface="Trebuchet MS"/>
                <a:cs typeface="Trebuchet MS"/>
                <a:sym typeface="Trebuchet MS"/>
              </a:rPr>
              <a:t>Copy </a:t>
            </a:r>
            <a:r>
              <a:rPr lang="en-US" sz="1600" b="0" i="0" u="none" strike="noStrike" cap="none">
                <a:solidFill>
                  <a:schemeClr val="dk2"/>
                </a:solidFill>
                <a:latin typeface="Arial"/>
                <a:ea typeface="Arial"/>
                <a:cs typeface="Arial"/>
                <a:sym typeface="Arial"/>
              </a:rPr>
              <a:t>&amp;</a:t>
            </a:r>
            <a:r>
              <a:rPr lang="en-US" sz="1600" b="0" i="0" u="none" strike="noStrike" cap="none">
                <a:solidFill>
                  <a:schemeClr val="dk2"/>
                </a:solidFill>
                <a:latin typeface="Trebuchet MS"/>
                <a:ea typeface="Trebuchet MS"/>
                <a:cs typeface="Trebuchet MS"/>
                <a:sym typeface="Trebuchet MS"/>
              </a:rPr>
              <a:t> Convert</a:t>
            </a:r>
            <a:endParaRPr sz="1600" b="0" i="0" u="none" strike="noStrike" cap="none">
              <a:solidFill>
                <a:schemeClr val="dk2"/>
              </a:solidFill>
              <a:latin typeface="Arial"/>
              <a:ea typeface="Arial"/>
              <a:cs typeface="Arial"/>
              <a:sym typeface="Arial"/>
            </a:endParaRPr>
          </a:p>
        </p:txBody>
      </p:sp>
      <p:sp>
        <p:nvSpPr>
          <p:cNvPr id="392" name="Google Shape;392;p22"/>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393" name="Google Shape;393;p22"/>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394" name="Google Shape;394;p22"/>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395" name="Google Shape;395;p22"/>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396" name="Google Shape;396;p22"/>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397" name="Google Shape;397;p22"/>
          <p:cNvSpPr/>
          <p:nvPr/>
        </p:nvSpPr>
        <p:spPr>
          <a:xfrm>
            <a:off x="9029729" y="8674063"/>
            <a:ext cx="1776953" cy="287317"/>
          </a:xfrm>
          <a:prstGeom prst="rect">
            <a:avLst/>
          </a:prstGeom>
          <a:noFill/>
          <a:ln w="9525" cap="flat" cmpd="sng">
            <a:solidFill>
              <a:srgbClr val="434343"/>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398" name="Google Shape;398;p22"/>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399" name="Google Shape;399;p22"/>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400" name="Google Shape;400;p22"/>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401" name="Google Shape;401;p22"/>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402" name="Google Shape;402;p22"/>
          <p:cNvGrpSpPr/>
          <p:nvPr/>
        </p:nvGrpSpPr>
        <p:grpSpPr>
          <a:xfrm>
            <a:off x="12278144" y="4781002"/>
            <a:ext cx="1102936" cy="1108006"/>
            <a:chOff x="15478450" y="3449957"/>
            <a:chExt cx="1657350" cy="1664968"/>
          </a:xfrm>
        </p:grpSpPr>
        <p:sp>
          <p:nvSpPr>
            <p:cNvPr id="403" name="Google Shape;403;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4" name="Google Shape;404;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5" name="Google Shape;405;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6" name="Google Shape;406;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7" name="Google Shape;407;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8" name="Google Shape;408;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9" name="Google Shape;409;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0" name="Google Shape;410;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1" name="Google Shape;411;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2" name="Google Shape;412;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3" name="Google Shape;413;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4" name="Google Shape;414;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5" name="Google Shape;415;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6" name="Google Shape;416;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7" name="Google Shape;417;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8" name="Google Shape;418;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9" name="Google Shape;419;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0" name="Google Shape;420;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1" name="Google Shape;421;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2" name="Google Shape;422;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3" name="Google Shape;423;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4" name="Google Shape;424;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5" name="Google Shape;425;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6" name="Google Shape;426;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7" name="Google Shape;427;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8" name="Google Shape;428;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9" name="Google Shape;429;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0" name="Google Shape;430;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1" name="Google Shape;431;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2" name="Google Shape;432;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3" name="Google Shape;433;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4" name="Google Shape;434;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5" name="Google Shape;435;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6" name="Google Shape;436;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7" name="Google Shape;437;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8" name="Google Shape;438;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9" name="Google Shape;439;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0" name="Google Shape;440;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1" name="Google Shape;441;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2" name="Google Shape;442;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3" name="Google Shape;443;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4" name="Google Shape;444;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5" name="Google Shape;445;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6" name="Google Shape;446;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7" name="Google Shape;447;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8" name="Google Shape;448;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9" name="Google Shape;449;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0" name="Google Shape;450;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1" name="Google Shape;451;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2" name="Google Shape;452;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3" name="Google Shape;453;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4" name="Google Shape;454;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5" name="Google Shape;455;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6" name="Google Shape;456;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7" name="Google Shape;457;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8" name="Google Shape;458;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9" name="Google Shape;459;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0" name="Google Shape;460;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1" name="Google Shape;461;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2" name="Google Shape;462;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3" name="Google Shape;463;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4" name="Google Shape;464;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5" name="Google Shape;465;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6" name="Google Shape;466;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7" name="Google Shape;467;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8" name="Google Shape;468;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9" name="Google Shape;469;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0" name="Google Shape;470;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1" name="Google Shape;471;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2" name="Google Shape;472;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3" name="Google Shape;473;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4" name="Google Shape;474;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5" name="Google Shape;475;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6" name="Google Shape;476;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7" name="Google Shape;477;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8" name="Google Shape;478;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9" name="Google Shape;479;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0" name="Google Shape;480;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1" name="Google Shape;481;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2" name="Google Shape;482;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3" name="Google Shape;483;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4" name="Google Shape;484;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5" name="Google Shape;485;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6" name="Google Shape;486;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7" name="Google Shape;487;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8" name="Google Shape;488;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489" name="Google Shape;489;p22"/>
          <p:cNvGrpSpPr/>
          <p:nvPr/>
        </p:nvGrpSpPr>
        <p:grpSpPr>
          <a:xfrm>
            <a:off x="12278144" y="6544715"/>
            <a:ext cx="1102936" cy="1108006"/>
            <a:chOff x="15478450" y="3449957"/>
            <a:chExt cx="1657350" cy="1664968"/>
          </a:xfrm>
        </p:grpSpPr>
        <p:sp>
          <p:nvSpPr>
            <p:cNvPr id="490" name="Google Shape;490;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1" name="Google Shape;491;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2" name="Google Shape;492;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3" name="Google Shape;493;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4" name="Google Shape;494;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5" name="Google Shape;495;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6" name="Google Shape;496;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7" name="Google Shape;497;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8" name="Google Shape;498;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9" name="Google Shape;499;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0" name="Google Shape;500;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1" name="Google Shape;501;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2" name="Google Shape;502;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3" name="Google Shape;503;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4" name="Google Shape;504;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5" name="Google Shape;505;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6" name="Google Shape;506;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7" name="Google Shape;507;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8" name="Google Shape;508;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9" name="Google Shape;509;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0" name="Google Shape;510;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1" name="Google Shape;511;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2" name="Google Shape;512;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3" name="Google Shape;513;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4" name="Google Shape;514;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5" name="Google Shape;515;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6" name="Google Shape;516;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7" name="Google Shape;517;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8" name="Google Shape;518;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9" name="Google Shape;519;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0" name="Google Shape;520;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1" name="Google Shape;521;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2" name="Google Shape;522;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3" name="Google Shape;523;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4" name="Google Shape;524;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5" name="Google Shape;525;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6" name="Google Shape;526;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7" name="Google Shape;527;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8" name="Google Shape;528;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9" name="Google Shape;529;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0" name="Google Shape;530;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1" name="Google Shape;531;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2" name="Google Shape;532;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3" name="Google Shape;533;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4" name="Google Shape;534;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5" name="Google Shape;535;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6" name="Google Shape;536;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7" name="Google Shape;537;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8" name="Google Shape;538;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9" name="Google Shape;539;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0" name="Google Shape;540;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1" name="Google Shape;541;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2" name="Google Shape;542;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3" name="Google Shape;543;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4" name="Google Shape;544;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5" name="Google Shape;545;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6" name="Google Shape;546;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7" name="Google Shape;547;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8" name="Google Shape;548;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9" name="Google Shape;549;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0" name="Google Shape;550;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1" name="Google Shape;551;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2" name="Google Shape;552;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3" name="Google Shape;553;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4" name="Google Shape;554;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5" name="Google Shape;555;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6" name="Google Shape;556;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7" name="Google Shape;557;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8" name="Google Shape;558;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9" name="Google Shape;559;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0" name="Google Shape;560;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1" name="Google Shape;561;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2" name="Google Shape;562;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3" name="Google Shape;563;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4" name="Google Shape;564;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5" name="Google Shape;565;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6" name="Google Shape;566;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7" name="Google Shape;567;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8" name="Google Shape;568;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9" name="Google Shape;569;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0" name="Google Shape;570;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1" name="Google Shape;571;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2" name="Google Shape;572;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3" name="Google Shape;573;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4" name="Google Shape;574;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5" name="Google Shape;575;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576" name="Google Shape;576;p22"/>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577" name="Google Shape;577;p22"/>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578" name="Google Shape;578;p22"/>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579" name="Google Shape;579;p22"/>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580" name="Google Shape;580;p22"/>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
        <p:nvSpPr>
          <p:cNvPr id="581" name="Google Shape;581;p22"/>
          <p:cNvSpPr txBox="1"/>
          <p:nvPr/>
        </p:nvSpPr>
        <p:spPr>
          <a:xfrm>
            <a:off x="9258857" y="5415786"/>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2" name="Google Shape;582;p22"/>
          <p:cNvSpPr txBox="1"/>
          <p:nvPr/>
        </p:nvSpPr>
        <p:spPr>
          <a:xfrm>
            <a:off x="9258857" y="6645444"/>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3" name="Google Shape;583;p22"/>
          <p:cNvSpPr txBox="1"/>
          <p:nvPr/>
        </p:nvSpPr>
        <p:spPr>
          <a:xfrm>
            <a:off x="5619696" y="6068195"/>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graphicFrame>
        <p:nvGraphicFramePr>
          <p:cNvPr id="1593" name="Google Shape;1593;p77"/>
          <p:cNvGraphicFramePr/>
          <p:nvPr/>
        </p:nvGraphicFramePr>
        <p:xfrm>
          <a:off x="5480868" y="2845547"/>
          <a:ext cx="7326250" cy="6400800"/>
        </p:xfrm>
        <a:graphic>
          <a:graphicData uri="http://schemas.openxmlformats.org/drawingml/2006/table">
            <a:tbl>
              <a:tblPr firstRow="1" bandRow="1">
                <a:noFill/>
                <a:tableStyleId>{88E7699E-6B94-4D30-A617-851FC9060C1A}</a:tableStyleId>
              </a:tblPr>
              <a:tblGrid>
                <a:gridCol w="4856050">
                  <a:extLst>
                    <a:ext uri="{9D8B030D-6E8A-4147-A177-3AD203B41FA5}">
                      <a16:colId xmlns:a16="http://schemas.microsoft.com/office/drawing/2014/main" val="20000"/>
                    </a:ext>
                  </a:extLst>
                </a:gridCol>
                <a:gridCol w="2470200">
                  <a:extLst>
                    <a:ext uri="{9D8B030D-6E8A-4147-A177-3AD203B41FA5}">
                      <a16:colId xmlns:a16="http://schemas.microsoft.com/office/drawing/2014/main" val="20001"/>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4"/>
                  </a:ext>
                </a:extLst>
              </a:tr>
              <a:tr h="203200">
                <a:tc>
                  <a:txBody>
                    <a:bodyPr/>
                    <a:lstStyle/>
                    <a:p>
                      <a:pPr marL="0" lvl="0" indent="0" algn="l" rtl="0">
                        <a:spcBef>
                          <a:spcPts val="0"/>
                        </a:spcBef>
                        <a:spcAft>
                          <a:spcPts val="0"/>
                        </a:spcAft>
                        <a:buNone/>
                      </a:pPr>
                      <a:r>
                        <a:rPr lang="en-US" sz="1600" b="1">
                          <a:solidFill>
                            <a:srgbClr val="868686"/>
                          </a:solidFill>
                        </a:rPr>
                        <a:t>Leiden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5"/>
                  </a:ext>
                </a:extLst>
              </a:tr>
            </a:tbl>
          </a:graphicData>
        </a:graphic>
      </p:graphicFrame>
      <p:sp>
        <p:nvSpPr>
          <p:cNvPr id="1594" name="Google Shape;1594;p7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595" name="Google Shape;1595;p7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December 2019 - RAPIDS 0.15</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graphicFrame>
        <p:nvGraphicFramePr>
          <p:cNvPr id="1600" name="Google Shape;1600;p78"/>
          <p:cNvGraphicFramePr/>
          <p:nvPr/>
        </p:nvGraphicFramePr>
        <p:xfrm>
          <a:off x="3703613" y="2845547"/>
          <a:ext cx="10577875" cy="6797060"/>
        </p:xfrm>
        <a:graphic>
          <a:graphicData uri="http://schemas.openxmlformats.org/drawingml/2006/table">
            <a:tbl>
              <a:tblPr firstRow="1" bandRow="1">
                <a:noFill/>
                <a:tableStyleId>{88E7699E-6B94-4D30-A617-851FC9060C1A}</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
        <p:nvSpPr>
          <p:cNvPr id="1601" name="Google Shape;1601;p7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602" name="Google Shape;1602;p7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2020 EOY Plan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79"/>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cuSpatial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Google Shape;1612;p80"/>
          <p:cNvSpPr/>
          <p:nvPr/>
        </p:nvSpPr>
        <p:spPr>
          <a:xfrm>
            <a:off x="5772542"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613" name="Google Shape;1613;p80"/>
          <p:cNvSpPr/>
          <p:nvPr/>
        </p:nvSpPr>
        <p:spPr>
          <a:xfrm>
            <a:off x="5772542"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614" name="Google Shape;1614;p80"/>
          <p:cNvSpPr/>
          <p:nvPr/>
        </p:nvSpPr>
        <p:spPr>
          <a:xfrm>
            <a:off x="5772542"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cuSpatial</a:t>
            </a:r>
            <a:endParaRPr sz="2400" b="0" i="0" u="none" strike="noStrike" cap="none">
              <a:solidFill>
                <a:srgbClr val="FFFFFF"/>
              </a:solidFill>
              <a:latin typeface="Trebuchet MS"/>
              <a:ea typeface="Trebuchet MS"/>
              <a:cs typeface="Trebuchet MS"/>
              <a:sym typeface="Trebuchet MS"/>
            </a:endParaRPr>
          </a:p>
        </p:txBody>
      </p:sp>
      <p:grpSp>
        <p:nvGrpSpPr>
          <p:cNvPr id="1615" name="Google Shape;1615;p80"/>
          <p:cNvGrpSpPr/>
          <p:nvPr/>
        </p:nvGrpSpPr>
        <p:grpSpPr>
          <a:xfrm>
            <a:off x="5772542" y="6102322"/>
            <a:ext cx="6742916" cy="1689127"/>
            <a:chOff x="3257550" y="6227531"/>
            <a:chExt cx="6896100" cy="860500"/>
          </a:xfrm>
        </p:grpSpPr>
        <p:sp>
          <p:nvSpPr>
            <p:cNvPr id="1616" name="Google Shape;1616;p80"/>
            <p:cNvSpPr/>
            <p:nvPr/>
          </p:nvSpPr>
          <p:spPr>
            <a:xfrm>
              <a:off x="3257550" y="6227531"/>
              <a:ext cx="3352800" cy="8605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a:t>
              </a:r>
              <a:endParaRPr sz="2400" b="0" i="0" u="none" strike="noStrike" cap="none">
                <a:solidFill>
                  <a:srgbClr val="FFFFFF"/>
                </a:solidFill>
                <a:latin typeface="Trebuchet MS"/>
                <a:ea typeface="Trebuchet MS"/>
                <a:cs typeface="Trebuchet MS"/>
                <a:sym typeface="Trebuchet MS"/>
              </a:endParaRPr>
            </a:p>
          </p:txBody>
        </p:sp>
        <p:sp>
          <p:nvSpPr>
            <p:cNvPr id="1617" name="Google Shape;1617;p80"/>
            <p:cNvSpPr/>
            <p:nvPr/>
          </p:nvSpPr>
          <p:spPr>
            <a:xfrm>
              <a:off x="6800850" y="6227531"/>
              <a:ext cx="3352800" cy="860500"/>
            </a:xfrm>
            <a:prstGeom prst="rect">
              <a:avLst/>
            </a:prstGeom>
            <a:solidFill>
              <a:srgbClr val="A3A3A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Thrust</a:t>
              </a:r>
              <a:endParaRPr sz="2400" b="0" i="0" u="none" strike="noStrike" cap="none">
                <a:solidFill>
                  <a:srgbClr val="FFFFFF"/>
                </a:solidFill>
                <a:latin typeface="Trebuchet MS"/>
                <a:ea typeface="Trebuchet MS"/>
                <a:cs typeface="Trebuchet MS"/>
                <a:sym typeface="Trebuchet MS"/>
              </a:endParaRPr>
            </a:p>
          </p:txBody>
        </p:sp>
      </p:grpSp>
      <p:sp>
        <p:nvSpPr>
          <p:cNvPr id="1618" name="Google Shape;1618;p80"/>
          <p:cNvSpPr/>
          <p:nvPr/>
        </p:nvSpPr>
        <p:spPr>
          <a:xfrm>
            <a:off x="5772542"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619" name="Google Shape;1619;p8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8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pic>
        <p:nvPicPr>
          <p:cNvPr id="1625" name="Google Shape;1625;p81"/>
          <p:cNvPicPr preferRelativeResize="0"/>
          <p:nvPr/>
        </p:nvPicPr>
        <p:blipFill rotWithShape="1">
          <a:blip r:embed="rId3">
            <a:alphaModFix/>
          </a:blip>
          <a:srcRect/>
          <a:stretch/>
        </p:blipFill>
        <p:spPr>
          <a:xfrm>
            <a:off x="10800608" y="2841094"/>
            <a:ext cx="5172624" cy="6216862"/>
          </a:xfrm>
          <a:prstGeom prst="rect">
            <a:avLst/>
          </a:prstGeom>
          <a:noFill/>
          <a:ln>
            <a:noFill/>
          </a:ln>
        </p:spPr>
      </p:pic>
      <p:sp>
        <p:nvSpPr>
          <p:cNvPr id="1626" name="Google Shape;1626;p81"/>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marL="283111" lvl="0" indent="-283111" algn="l" rtl="0">
              <a:lnSpc>
                <a:spcPct val="90000"/>
              </a:lnSpc>
              <a:spcBef>
                <a:spcPts val="1000"/>
              </a:spcBef>
              <a:spcAft>
                <a:spcPts val="0"/>
              </a:spcAft>
              <a:buSzPts val="1920"/>
              <a:buChar char="▸"/>
            </a:pPr>
            <a:r>
              <a:rPr lang="en-US"/>
              <a:t>Up to 1000x faster than CPU spatial libraries</a:t>
            </a:r>
            <a:endParaRPr/>
          </a:p>
          <a:p>
            <a:pPr marL="283111" lvl="0" indent="-283111" algn="l" rtl="0">
              <a:lnSpc>
                <a:spcPct val="90000"/>
              </a:lnSpc>
              <a:spcBef>
                <a:spcPts val="1000"/>
              </a:spcBef>
              <a:spcAft>
                <a:spcPts val="0"/>
              </a:spcAft>
              <a:buSzPts val="1920"/>
              <a:buChar char="▸"/>
            </a:pPr>
            <a:r>
              <a:rPr lang="en-US"/>
              <a:t>Python and C++ APIs for maximum usability and integration</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GROWING FUNCTIONALITY</a:t>
            </a:r>
            <a:endParaRPr/>
          </a:p>
          <a:p>
            <a:pPr marL="283111" lvl="0" indent="-283111" algn="l" rtl="0">
              <a:lnSpc>
                <a:spcPct val="90000"/>
              </a:lnSpc>
              <a:spcBef>
                <a:spcPts val="1000"/>
              </a:spcBef>
              <a:spcAft>
                <a:spcPts val="0"/>
              </a:spcAft>
              <a:buSzPts val="1920"/>
              <a:buChar char="▸"/>
            </a:pPr>
            <a:r>
              <a:rPr lang="en-US"/>
              <a:t>Extensive collection of algorithm, primitive, and utility functions for spatial analytics</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SEAMLESS INTEGRATION INTO RAPIDS</a:t>
            </a:r>
            <a:endParaRPr/>
          </a:p>
          <a:p>
            <a:pPr marL="283111" lvl="0" indent="-283111" algn="l" rtl="0">
              <a:lnSpc>
                <a:spcPct val="90000"/>
              </a:lnSpc>
              <a:spcBef>
                <a:spcPts val="1000"/>
              </a:spcBef>
              <a:spcAft>
                <a:spcPts val="0"/>
              </a:spcAft>
              <a:buSzPts val="1920"/>
              <a:buChar char="▸"/>
            </a:pPr>
            <a:r>
              <a:rPr lang="en-US"/>
              <a:t>cuDF for data loading, cuGraph for routing optimization, and cuML for clustering are just a few examples</a:t>
            </a:r>
            <a:endParaRPr/>
          </a:p>
          <a:p>
            <a:pPr marL="283111" lvl="0" indent="-161190" algn="l" rtl="0">
              <a:lnSpc>
                <a:spcPct val="90000"/>
              </a:lnSpc>
              <a:spcBef>
                <a:spcPts val="15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graphicFrame>
        <p:nvGraphicFramePr>
          <p:cNvPr id="1632" name="Google Shape;1632;p82"/>
          <p:cNvGraphicFramePr/>
          <p:nvPr/>
        </p:nvGraphicFramePr>
        <p:xfrm>
          <a:off x="2396863" y="3084107"/>
          <a:ext cx="13494275" cy="5823670"/>
        </p:xfrm>
        <a:graphic>
          <a:graphicData uri="http://schemas.openxmlformats.org/drawingml/2006/table">
            <a:tbl>
              <a:tblPr firstRow="1" bandRow="1">
                <a:noFill/>
                <a:tableStyleId>{88E7699E-6B94-4D30-A617-851FC9060C1A}</a:tableStyleId>
              </a:tblPr>
              <a:tblGrid>
                <a:gridCol w="2677050">
                  <a:extLst>
                    <a:ext uri="{9D8B030D-6E8A-4147-A177-3AD203B41FA5}">
                      <a16:colId xmlns:a16="http://schemas.microsoft.com/office/drawing/2014/main" val="20000"/>
                    </a:ext>
                  </a:extLst>
                </a:gridCol>
                <a:gridCol w="4651525">
                  <a:extLst>
                    <a:ext uri="{9D8B030D-6E8A-4147-A177-3AD203B41FA5}">
                      <a16:colId xmlns:a16="http://schemas.microsoft.com/office/drawing/2014/main" val="20001"/>
                    </a:ext>
                  </a:extLst>
                </a:gridCol>
                <a:gridCol w="6165700">
                  <a:extLst>
                    <a:ext uri="{9D8B030D-6E8A-4147-A177-3AD203B41FA5}">
                      <a16:colId xmlns:a16="http://schemas.microsoft.com/office/drawing/2014/main" val="20002"/>
                    </a:ext>
                  </a:extLst>
                </a:gridCol>
              </a:tblGrid>
              <a:tr h="1023550">
                <a:tc>
                  <a:txBody>
                    <a:bodyPr/>
                    <a:lstStyle/>
                    <a:p>
                      <a:pPr marL="0" marR="0" lvl="0" indent="0" algn="l" rtl="0">
                        <a:spcBef>
                          <a:spcPts val="0"/>
                        </a:spcBef>
                        <a:spcAft>
                          <a:spcPts val="0"/>
                        </a:spcAft>
                        <a:buNone/>
                      </a:pPr>
                      <a:r>
                        <a:rPr lang="en-US" sz="2000" b="0">
                          <a:solidFill>
                            <a:schemeClr val="lt1"/>
                          </a:solidFill>
                        </a:rPr>
                        <a:t>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0.1</a:t>
                      </a:r>
                      <a:r>
                        <a:rPr lang="en-US" sz="2000">
                          <a:solidFill>
                            <a:schemeClr val="lt1"/>
                          </a:solidFill>
                        </a:rPr>
                        <a:t>5</a:t>
                      </a:r>
                      <a:r>
                        <a:rPr lang="en-US" sz="2000" b="0">
                          <a:solidFill>
                            <a:schemeClr val="lt1"/>
                          </a:solidFill>
                        </a:rPr>
                        <a:t> Functionality</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Functionality Roadmap (</a:t>
                      </a:r>
                      <a:r>
                        <a:rPr lang="en-US" sz="2000">
                          <a:solidFill>
                            <a:schemeClr val="lt1"/>
                          </a:solidFill>
                        </a:rPr>
                        <a:t>0.16</a:t>
                      </a:r>
                      <a:r>
                        <a:rPr lang="en-US" sz="2000" b="0">
                          <a:solidFill>
                            <a:schemeClr val="lt1"/>
                          </a:solidFill>
                        </a:rPr>
                        <a:t>)</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1800" b="1">
                          <a:solidFill>
                            <a:srgbClr val="21A1B2"/>
                          </a:solidFill>
                        </a:rPr>
                        <a:t>High-level Analytics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Symmetric segment path distance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1800" b="1">
                          <a:solidFill>
                            <a:schemeClr val="accent3"/>
                          </a:solidFill>
                        </a:rPr>
                        <a:t>Graph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cuGraph</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rgbClr val="595959"/>
                          </a:solidFill>
                        </a:rPr>
                        <a:t>cuGraph</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Query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Spatial Window, Nearest polyline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Nearest Neighbor, Spatiotemporal range search and joins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Index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Quadtree</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Geo-operations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Point in polygon (PIP), Haversine distance, Hausdorff distance, lat-lon to xy transformation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ST_distance and ST_contains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Geo-Representation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Fiona/Geopandas I/O support and object representations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33" name="Google Shape;1633;p8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634" name="Google Shape;1634;p8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0.15 and Beyond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sp>
        <p:nvSpPr>
          <p:cNvPr id="1640" name="Google Shape;1640;p8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641" name="Google Shape;1641;p8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Performance at a Glance</a:t>
            </a:r>
            <a:endParaRPr/>
          </a:p>
        </p:txBody>
      </p:sp>
      <p:graphicFrame>
        <p:nvGraphicFramePr>
          <p:cNvPr id="1642" name="Google Shape;1642;p83"/>
          <p:cNvGraphicFramePr/>
          <p:nvPr/>
        </p:nvGraphicFramePr>
        <p:xfrm>
          <a:off x="1739209" y="3084107"/>
          <a:ext cx="14815950" cy="4797975"/>
        </p:xfrm>
        <a:graphic>
          <a:graphicData uri="http://schemas.openxmlformats.org/drawingml/2006/table">
            <a:tbl>
              <a:tblPr firstRow="1" bandRow="1">
                <a:noFill/>
                <a:tableStyleId>{88E7699E-6B94-4D30-A617-851FC9060C1A}</a:tableStyleId>
              </a:tblPr>
              <a:tblGrid>
                <a:gridCol w="2761075">
                  <a:extLst>
                    <a:ext uri="{9D8B030D-6E8A-4147-A177-3AD203B41FA5}">
                      <a16:colId xmlns:a16="http://schemas.microsoft.com/office/drawing/2014/main" val="20000"/>
                    </a:ext>
                  </a:extLst>
                </a:gridCol>
                <a:gridCol w="3000450">
                  <a:extLst>
                    <a:ext uri="{9D8B030D-6E8A-4147-A177-3AD203B41FA5}">
                      <a16:colId xmlns:a16="http://schemas.microsoft.com/office/drawing/2014/main" val="20001"/>
                    </a:ext>
                  </a:extLst>
                </a:gridCol>
                <a:gridCol w="2584175">
                  <a:extLst>
                    <a:ext uri="{9D8B030D-6E8A-4147-A177-3AD203B41FA5}">
                      <a16:colId xmlns:a16="http://schemas.microsoft.com/office/drawing/2014/main" val="20002"/>
                    </a:ext>
                  </a:extLst>
                </a:gridCol>
                <a:gridCol w="3949150">
                  <a:extLst>
                    <a:ext uri="{9D8B030D-6E8A-4147-A177-3AD203B41FA5}">
                      <a16:colId xmlns:a16="http://schemas.microsoft.com/office/drawing/2014/main" val="20003"/>
                    </a:ext>
                  </a:extLst>
                </a:gridCol>
                <a:gridCol w="2521100">
                  <a:extLst>
                    <a:ext uri="{9D8B030D-6E8A-4147-A177-3AD203B41FA5}">
                      <a16:colId xmlns:a16="http://schemas.microsoft.com/office/drawing/2014/main" val="20004"/>
                    </a:ext>
                  </a:extLst>
                </a:gridCol>
              </a:tblGrid>
              <a:tr h="1010100">
                <a:tc>
                  <a:txBody>
                    <a:bodyPr/>
                    <a:lstStyle/>
                    <a:p>
                      <a:pPr marL="0" marR="0" lvl="0" indent="0" algn="l" rtl="0">
                        <a:spcBef>
                          <a:spcPts val="0"/>
                        </a:spcBef>
                        <a:spcAft>
                          <a:spcPts val="0"/>
                        </a:spcAft>
                        <a:buNone/>
                      </a:pPr>
                      <a:r>
                        <a:rPr lang="en-US" sz="2000" b="0">
                          <a:solidFill>
                            <a:schemeClr val="lt1"/>
                          </a:solidFill>
                        </a:rPr>
                        <a:t>cuSpatial Operation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Input Data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cuSpatial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Reference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Speedup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62625">
                <a:tc>
                  <a:txBody>
                    <a:bodyPr/>
                    <a:lstStyle/>
                    <a:p>
                      <a:pPr marL="0" marR="0" lvl="0" indent="0" algn="l" rtl="0">
                        <a:spcBef>
                          <a:spcPts val="0"/>
                        </a:spcBef>
                        <a:spcAft>
                          <a:spcPts val="0"/>
                        </a:spcAft>
                        <a:buNone/>
                      </a:pPr>
                      <a:r>
                        <a:rPr lang="en-US" sz="1800" b="1">
                          <a:solidFill>
                            <a:srgbClr val="868686"/>
                          </a:solidFill>
                        </a:rPr>
                        <a:t>Point-in-Polygon Test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vehicle point locations and 27 Region of Interests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1.11 ms (C++)</a:t>
                      </a:r>
                      <a:endParaRPr/>
                    </a:p>
                    <a:p>
                      <a:pPr marL="0" marR="0" lvl="0" indent="0" algn="l" rtl="0">
                        <a:spcBef>
                          <a:spcPts val="0"/>
                        </a:spcBef>
                        <a:spcAft>
                          <a:spcPts val="0"/>
                        </a:spcAft>
                        <a:buNone/>
                      </a:pPr>
                      <a:r>
                        <a:rPr lang="en-US" sz="1800">
                          <a:solidFill>
                            <a:srgbClr val="868686"/>
                          </a:solidFill>
                        </a:rPr>
                        <a:t>1.50 ms (Python)</a:t>
                      </a:r>
                      <a:endParaRPr/>
                    </a:p>
                    <a:p>
                      <a:pPr marL="0" marR="0" lvl="0" indent="0" algn="l" rtl="0">
                        <a:spcBef>
                          <a:spcPts val="0"/>
                        </a:spcBef>
                        <a:spcAft>
                          <a:spcPts val="0"/>
                        </a:spcAft>
                        <a:buNone/>
                      </a:pPr>
                      <a:r>
                        <a:rPr lang="en-US" sz="1800">
                          <a:solidFill>
                            <a:srgbClr val="868686"/>
                          </a:solidFill>
                        </a:rPr>
                        <a:t>[Nvidia Titan V]</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334 ms (C++, optimized serial)</a:t>
                      </a:r>
                      <a:endParaRPr/>
                    </a:p>
                    <a:p>
                      <a:pPr marL="0" marR="0" lvl="0" indent="0" algn="l" rtl="0">
                        <a:spcBef>
                          <a:spcPts val="0"/>
                        </a:spcBef>
                        <a:spcAft>
                          <a:spcPts val="0"/>
                        </a:spcAft>
                        <a:buNone/>
                      </a:pPr>
                      <a:r>
                        <a:rPr lang="en-US" sz="1800">
                          <a:solidFill>
                            <a:srgbClr val="868686"/>
                          </a:solidFill>
                        </a:rPr>
                        <a:t>130468.2 ms (python Shapely API, serial)</a:t>
                      </a:r>
                      <a:endParaRPr/>
                    </a:p>
                    <a:p>
                      <a:pPr marL="0" marR="0" lvl="0" indent="0" algn="l" rtl="0">
                        <a:spcBef>
                          <a:spcPts val="0"/>
                        </a:spcBef>
                        <a:spcAft>
                          <a:spcPts val="0"/>
                        </a:spcAft>
                        <a:buNone/>
                      </a:pPr>
                      <a:r>
                        <a:rPr lang="en-US" sz="1800">
                          <a:solidFill>
                            <a:srgbClr val="868686"/>
                          </a:solidFill>
                        </a:rPr>
                        <a:t>[Intel i7-7800X]</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301X (C++)</a:t>
                      </a:r>
                      <a:endParaRPr/>
                    </a:p>
                    <a:p>
                      <a:pPr marL="0" marR="0" lvl="0" indent="0" algn="l" rtl="0">
                        <a:spcBef>
                          <a:spcPts val="0"/>
                        </a:spcBef>
                        <a:spcAft>
                          <a:spcPts val="0"/>
                        </a:spcAft>
                        <a:buNone/>
                      </a:pPr>
                      <a:r>
                        <a:rPr lang="en-US" sz="1800">
                          <a:solidFill>
                            <a:srgbClr val="868686"/>
                          </a:solidFill>
                        </a:rPr>
                        <a:t>86,978X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1262625">
                <a:tc>
                  <a:txBody>
                    <a:bodyPr/>
                    <a:lstStyle/>
                    <a:p>
                      <a:pPr marL="0" marR="0" lvl="0" indent="0" algn="l" rtl="0">
                        <a:spcBef>
                          <a:spcPts val="0"/>
                        </a:spcBef>
                        <a:spcAft>
                          <a:spcPts val="0"/>
                        </a:spcAft>
                        <a:buNone/>
                      </a:pPr>
                      <a:r>
                        <a:rPr lang="en-US" sz="1800" b="1">
                          <a:solidFill>
                            <a:srgbClr val="868686"/>
                          </a:solidFill>
                        </a:rPr>
                        <a:t>Haversine Distance Computation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Monthly NYC taxi trip pickup and drop-off locations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7.61 ms (Python)</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416.9 ms (Numba)</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54.7X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1262625">
                <a:tc>
                  <a:txBody>
                    <a:bodyPr/>
                    <a:lstStyle/>
                    <a:p>
                      <a:pPr marL="0" marR="0" lvl="0" indent="0" algn="l" rtl="0">
                        <a:lnSpc>
                          <a:spcPct val="100000"/>
                        </a:lnSpc>
                        <a:spcBef>
                          <a:spcPts val="0"/>
                        </a:spcBef>
                        <a:spcAft>
                          <a:spcPts val="0"/>
                        </a:spcAft>
                        <a:buClr>
                          <a:srgbClr val="868686"/>
                        </a:buClr>
                        <a:buSzPts val="1800"/>
                        <a:buFont typeface="Trebuchet MS"/>
                        <a:buNone/>
                      </a:pPr>
                      <a:r>
                        <a:rPr lang="en-US" sz="1800" b="1">
                          <a:solidFill>
                            <a:srgbClr val="868686"/>
                          </a:solidFill>
                        </a:rPr>
                        <a:t>Hausdorff Distance Computation </a:t>
                      </a:r>
                      <a:br>
                        <a:rPr lang="en-US" sz="1800" b="1">
                          <a:solidFill>
                            <a:srgbClr val="868686"/>
                          </a:solidFill>
                        </a:rPr>
                      </a:br>
                      <a:r>
                        <a:rPr lang="en-US" sz="1800" b="1">
                          <a:solidFill>
                            <a:srgbClr val="868686"/>
                          </a:solidFill>
                        </a:rPr>
                        <a:t>(for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52,800 trajectories with 1.3+ million points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13.5s</a:t>
                      </a:r>
                      <a:endParaRPr/>
                    </a:p>
                    <a:p>
                      <a:pPr marL="0" marR="0" lvl="0" indent="0" algn="l" rtl="0">
                        <a:spcBef>
                          <a:spcPts val="0"/>
                        </a:spcBef>
                        <a:spcAft>
                          <a:spcPts val="0"/>
                        </a:spcAft>
                        <a:buNone/>
                      </a:pPr>
                      <a:r>
                        <a:rPr lang="en-US" sz="1800">
                          <a:solidFill>
                            <a:srgbClr val="868686"/>
                          </a:solidFill>
                        </a:rPr>
                        <a:t>[Quadro V100]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19227.5s (Python SciPy API, serial)</a:t>
                      </a:r>
                      <a:endParaRPr/>
                    </a:p>
                    <a:p>
                      <a:pPr marL="0" marR="0" lvl="0" indent="0" algn="l" rtl="0">
                        <a:spcBef>
                          <a:spcPts val="0"/>
                        </a:spcBef>
                        <a:spcAft>
                          <a:spcPts val="0"/>
                        </a:spcAft>
                        <a:buNone/>
                      </a:pPr>
                      <a:r>
                        <a:rPr lang="en-US" sz="1800">
                          <a:solidFill>
                            <a:srgbClr val="868686"/>
                          </a:solidFill>
                        </a:rPr>
                        <a:t>[Intel i7-6700K]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1,400X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84"/>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85"/>
          <p:cNvSpPr txBox="1"/>
          <p:nvPr/>
        </p:nvSpPr>
        <p:spPr>
          <a:xfrm>
            <a:off x="211760" y="7619721"/>
            <a:ext cx="178644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Unlike other RAPIDS libraries, cuSignal is purely de</a:t>
            </a:r>
            <a:r>
              <a:rPr lang="en-US" sz="3000">
                <a:solidFill>
                  <a:srgbClr val="868686"/>
                </a:solidFill>
                <a:latin typeface="Trebuchet MS"/>
                <a:ea typeface="Trebuchet MS"/>
                <a:cs typeface="Trebuchet MS"/>
                <a:sym typeface="Trebuchet MS"/>
              </a:rPr>
              <a:t>veloped in</a:t>
            </a:r>
            <a:r>
              <a:rPr lang="en-US" sz="3000" b="0" i="0" u="none" strike="noStrike" cap="none">
                <a:solidFill>
                  <a:srgbClr val="868686"/>
                </a:solidFill>
                <a:latin typeface="Trebuchet MS"/>
                <a:ea typeface="Trebuchet MS"/>
                <a:cs typeface="Trebuchet MS"/>
                <a:sym typeface="Trebuchet MS"/>
              </a:rPr>
              <a:t> Python </a:t>
            </a:r>
            <a:endParaRPr sz="3000" b="0" i="0" u="none" strike="noStrike" cap="none">
              <a:solidFill>
                <a:srgbClr val="868686"/>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with custom CUDA Kernels written with Numba and CuPy (notice no Cython</a:t>
            </a:r>
            <a:r>
              <a:rPr lang="en-US" sz="3000">
                <a:solidFill>
                  <a:srgbClr val="868686"/>
                </a:solidFill>
                <a:latin typeface="Trebuchet MS"/>
                <a:ea typeface="Trebuchet MS"/>
                <a:cs typeface="Trebuchet MS"/>
                <a:sym typeface="Trebuchet MS"/>
              </a:rPr>
              <a:t> layer)</a:t>
            </a:r>
            <a:r>
              <a:rPr lang="en-US" sz="3000" b="0" i="0" u="none" strike="noStrike" cap="none">
                <a:solidFill>
                  <a:srgbClr val="868686"/>
                </a:solidFill>
                <a:latin typeface="Trebuchet MS"/>
                <a:ea typeface="Trebuchet MS"/>
                <a:cs typeface="Trebuchet MS"/>
                <a:sym typeface="Trebuchet MS"/>
              </a:rPr>
              <a:t>.</a:t>
            </a:r>
            <a:endParaRPr sz="2300">
              <a:solidFill>
                <a:srgbClr val="868686"/>
              </a:solidFill>
            </a:endParaRPr>
          </a:p>
        </p:txBody>
      </p:sp>
      <p:sp>
        <p:nvSpPr>
          <p:cNvPr id="1653" name="Google Shape;1653;p85"/>
          <p:cNvSpPr/>
          <p:nvPr/>
        </p:nvSpPr>
        <p:spPr>
          <a:xfrm>
            <a:off x="3375499" y="3434042"/>
            <a:ext cx="10790400" cy="860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654" name="Google Shape;1654;p85"/>
          <p:cNvSpPr/>
          <p:nvPr/>
        </p:nvSpPr>
        <p:spPr>
          <a:xfrm>
            <a:off x="8843834" y="4423715"/>
            <a:ext cx="5321804" cy="1264262"/>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sz="3000" b="0" i="0" u="none" strike="noStrike" cap="none">
              <a:solidFill>
                <a:srgbClr val="000000"/>
              </a:solidFill>
              <a:latin typeface="Arial"/>
              <a:ea typeface="Arial"/>
              <a:cs typeface="Arial"/>
              <a:sym typeface="Arial"/>
            </a:endParaRPr>
          </a:p>
        </p:txBody>
      </p:sp>
      <p:sp>
        <p:nvSpPr>
          <p:cNvPr id="1655" name="Google Shape;1655;p85"/>
          <p:cNvSpPr/>
          <p:nvPr/>
        </p:nvSpPr>
        <p:spPr>
          <a:xfrm>
            <a:off x="3375394" y="5816961"/>
            <a:ext cx="10798855" cy="1264262"/>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2300" b="0" i="0" u="none" strike="noStrike" cap="none">
              <a:solidFill>
                <a:srgbClr val="000000"/>
              </a:solidFill>
              <a:latin typeface="Arial"/>
              <a:ea typeface="Arial"/>
              <a:cs typeface="Arial"/>
              <a:sym typeface="Arial"/>
            </a:endParaRPr>
          </a:p>
        </p:txBody>
      </p:sp>
      <p:sp>
        <p:nvSpPr>
          <p:cNvPr id="1656" name="Google Shape;1656;p85"/>
          <p:cNvSpPr/>
          <p:nvPr/>
        </p:nvSpPr>
        <p:spPr>
          <a:xfrm>
            <a:off x="3375500" y="4423583"/>
            <a:ext cx="5310600" cy="1277100"/>
          </a:xfrm>
          <a:prstGeom prst="rect">
            <a:avLst/>
          </a:prstGeom>
          <a:solidFill>
            <a:srgbClr val="AA66FF"/>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657" name="Google Shape;1657;p8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pic>
        <p:nvPicPr>
          <p:cNvPr id="1663" name="Google Shape;1663;p86" descr="Voice"/>
          <p:cNvPicPr preferRelativeResize="0"/>
          <p:nvPr/>
        </p:nvPicPr>
        <p:blipFill rotWithShape="1">
          <a:blip r:embed="rId3">
            <a:alphaModFix/>
          </a:blip>
          <a:srcRect/>
          <a:stretch/>
        </p:blipFill>
        <p:spPr>
          <a:xfrm>
            <a:off x="1626742" y="2471290"/>
            <a:ext cx="4966154" cy="4966154"/>
          </a:xfrm>
          <a:prstGeom prst="rect">
            <a:avLst/>
          </a:prstGeom>
          <a:noFill/>
          <a:ln>
            <a:noFill/>
          </a:ln>
        </p:spPr>
      </p:pic>
      <p:sp>
        <p:nvSpPr>
          <p:cNvPr id="1664" name="Google Shape;1664;p86"/>
          <p:cNvSpPr/>
          <p:nvPr/>
        </p:nvSpPr>
        <p:spPr>
          <a:xfrm>
            <a:off x="6740080" y="3175910"/>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100"/>
              <a:buFont typeface="Trebuchet MS"/>
              <a:buNone/>
            </a:pPr>
            <a:r>
              <a:rPr lang="en-US" sz="2000" b="0" i="0" u="none" strike="noStrike" cap="none">
                <a:solidFill>
                  <a:srgbClr val="FFFFFF"/>
                </a:solidFill>
                <a:latin typeface="Trebuchet MS"/>
                <a:ea typeface="Trebuchet MS"/>
                <a:cs typeface="Trebuchet MS"/>
                <a:sym typeface="Trebuchet MS"/>
              </a:rPr>
              <a:t>Convolution</a:t>
            </a:r>
            <a:endParaRPr sz="2000" b="0" i="0" u="none" strike="noStrike" cap="none">
              <a:solidFill>
                <a:srgbClr val="000000"/>
              </a:solidFill>
              <a:latin typeface="Arial"/>
              <a:ea typeface="Arial"/>
              <a:cs typeface="Arial"/>
              <a:sym typeface="Arial"/>
            </a:endParaRPr>
          </a:p>
        </p:txBody>
      </p:sp>
      <p:sp>
        <p:nvSpPr>
          <p:cNvPr id="1665" name="Google Shape;1665;p86"/>
          <p:cNvSpPr/>
          <p:nvPr/>
        </p:nvSpPr>
        <p:spPr>
          <a:xfrm>
            <a:off x="6740080" y="4472038"/>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Filtering and Filter Design</a:t>
            </a:r>
            <a:endParaRPr sz="2000" b="0" i="0" u="none" strike="noStrike" cap="none">
              <a:solidFill>
                <a:srgbClr val="000000"/>
              </a:solidFill>
              <a:latin typeface="Arial"/>
              <a:ea typeface="Arial"/>
              <a:cs typeface="Arial"/>
              <a:sym typeface="Arial"/>
            </a:endParaRPr>
          </a:p>
        </p:txBody>
      </p:sp>
      <p:sp>
        <p:nvSpPr>
          <p:cNvPr id="1666" name="Google Shape;1666;p86"/>
          <p:cNvSpPr/>
          <p:nvPr/>
        </p:nvSpPr>
        <p:spPr>
          <a:xfrm>
            <a:off x="6740080" y="5768167"/>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Waveform Generation</a:t>
            </a:r>
            <a:endParaRPr sz="2000" b="0" i="0" u="none" strike="noStrike" cap="none">
              <a:solidFill>
                <a:srgbClr val="000000"/>
              </a:solidFill>
              <a:latin typeface="Arial"/>
              <a:ea typeface="Arial"/>
              <a:cs typeface="Arial"/>
              <a:sym typeface="Arial"/>
            </a:endParaRPr>
          </a:p>
        </p:txBody>
      </p:sp>
      <p:sp>
        <p:nvSpPr>
          <p:cNvPr id="1667" name="Google Shape;1667;p86"/>
          <p:cNvSpPr/>
          <p:nvPr/>
        </p:nvSpPr>
        <p:spPr>
          <a:xfrm>
            <a:off x="6740080" y="6937295"/>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en-US" sz="2000" b="0" i="0" u="none" strike="noStrike" cap="none">
                <a:solidFill>
                  <a:srgbClr val="FFFFFF"/>
                </a:solidFill>
                <a:latin typeface="Trebuchet MS"/>
                <a:ea typeface="Trebuchet MS"/>
                <a:cs typeface="Trebuchet MS"/>
                <a:sym typeface="Trebuchet MS"/>
              </a:rPr>
              <a:t>Window Functions</a:t>
            </a:r>
            <a:endParaRPr sz="2000" b="0" i="0" u="none" strike="noStrike" cap="none">
              <a:solidFill>
                <a:srgbClr val="000000"/>
              </a:solidFill>
              <a:latin typeface="Arial"/>
              <a:ea typeface="Arial"/>
              <a:cs typeface="Arial"/>
              <a:sym typeface="Arial"/>
            </a:endParaRPr>
          </a:p>
        </p:txBody>
      </p:sp>
      <p:sp>
        <p:nvSpPr>
          <p:cNvPr id="1668" name="Google Shape;1668;p86"/>
          <p:cNvSpPr/>
          <p:nvPr/>
        </p:nvSpPr>
        <p:spPr>
          <a:xfrm>
            <a:off x="6740080" y="8233423"/>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Spectral Analysis</a:t>
            </a:r>
            <a:endParaRPr sz="2000" b="0" i="0" u="none" strike="noStrike" cap="none">
              <a:solidFill>
                <a:srgbClr val="000000"/>
              </a:solidFill>
              <a:latin typeface="Arial"/>
              <a:ea typeface="Arial"/>
              <a:cs typeface="Arial"/>
              <a:sym typeface="Arial"/>
            </a:endParaRPr>
          </a:p>
        </p:txBody>
      </p:sp>
      <p:sp>
        <p:nvSpPr>
          <p:cNvPr id="1669" name="Google Shape;1669;p86"/>
          <p:cNvSpPr txBox="1"/>
          <p:nvPr/>
        </p:nvSpPr>
        <p:spPr>
          <a:xfrm>
            <a:off x="12683906" y="3023060"/>
            <a:ext cx="4083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FFT Convolve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 2D</a:t>
            </a:r>
            <a:endParaRPr sz="2300" b="0" i="0" u="none" strike="noStrike" cap="none">
              <a:solidFill>
                <a:srgbClr val="000000"/>
              </a:solidFill>
              <a:latin typeface="Arial"/>
              <a:ea typeface="Arial"/>
              <a:cs typeface="Arial"/>
              <a:sym typeface="Arial"/>
            </a:endParaRPr>
          </a:p>
        </p:txBody>
      </p:sp>
      <p:sp>
        <p:nvSpPr>
          <p:cNvPr id="1670" name="Google Shape;1670;p86"/>
          <p:cNvSpPr txBox="1"/>
          <p:nvPr/>
        </p:nvSpPr>
        <p:spPr>
          <a:xfrm>
            <a:off x="12683792" y="4189917"/>
            <a:ext cx="53865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Resampling – Polyphase, Upfirdn, Resample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Hilbert/Hilbert 2D</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Wiener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Firwin</a:t>
            </a:r>
            <a:endParaRPr sz="2000" b="0" i="0" u="none" strike="noStrike" cap="none">
              <a:solidFill>
                <a:srgbClr val="000000"/>
              </a:solidFill>
              <a:latin typeface="Trebuchet MS"/>
              <a:ea typeface="Trebuchet MS"/>
              <a:cs typeface="Trebuchet MS"/>
              <a:sym typeface="Trebuchet MS"/>
            </a:endParaRPr>
          </a:p>
        </p:txBody>
      </p:sp>
      <p:sp>
        <p:nvSpPr>
          <p:cNvPr id="1671" name="Google Shape;1671;p86"/>
          <p:cNvSpPr txBox="1"/>
          <p:nvPr/>
        </p:nvSpPr>
        <p:spPr>
          <a:xfrm>
            <a:off x="12683781" y="5636169"/>
            <a:ext cx="3300000" cy="984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Chirp</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Square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Gaussian Pulse</a:t>
            </a:r>
            <a:endParaRPr sz="2300" b="0" i="0" u="none" strike="noStrike" cap="none">
              <a:solidFill>
                <a:srgbClr val="000000"/>
              </a:solidFill>
              <a:latin typeface="Arial"/>
              <a:ea typeface="Arial"/>
              <a:cs typeface="Arial"/>
              <a:sym typeface="Arial"/>
            </a:endParaRPr>
          </a:p>
        </p:txBody>
      </p:sp>
      <p:sp>
        <p:nvSpPr>
          <p:cNvPr id="1672" name="Google Shape;1672;p86"/>
          <p:cNvSpPr txBox="1"/>
          <p:nvPr/>
        </p:nvSpPr>
        <p:spPr>
          <a:xfrm>
            <a:off x="12683781" y="6666837"/>
            <a:ext cx="4272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Kaiser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Blackman</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Hamming</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Hanning</a:t>
            </a:r>
            <a:endParaRPr sz="2300" b="0" i="0" u="none" strike="noStrike" cap="none">
              <a:solidFill>
                <a:srgbClr val="000000"/>
              </a:solidFill>
              <a:latin typeface="Arial"/>
              <a:ea typeface="Arial"/>
              <a:cs typeface="Arial"/>
              <a:sym typeface="Arial"/>
            </a:endParaRPr>
          </a:p>
        </p:txBody>
      </p:sp>
      <p:sp>
        <p:nvSpPr>
          <p:cNvPr id="1673" name="Google Shape;1673;p86"/>
          <p:cNvSpPr txBox="1"/>
          <p:nvPr/>
        </p:nvSpPr>
        <p:spPr>
          <a:xfrm>
            <a:off x="12771885" y="8228445"/>
            <a:ext cx="3123900" cy="708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Periodogram</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Welch</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Spectrogram</a:t>
            </a:r>
            <a:endParaRPr sz="2300"/>
          </a:p>
        </p:txBody>
      </p:sp>
      <p:sp>
        <p:nvSpPr>
          <p:cNvPr id="1674" name="Google Shape;1674;p86"/>
          <p:cNvSpPr/>
          <p:nvPr/>
        </p:nvSpPr>
        <p:spPr>
          <a:xfrm>
            <a:off x="1772317" y="6937423"/>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Wavelets</a:t>
            </a:r>
            <a:endParaRPr sz="2000" b="0" i="0" u="none" strike="noStrike" cap="none">
              <a:solidFill>
                <a:srgbClr val="000000"/>
              </a:solidFill>
              <a:latin typeface="Arial"/>
              <a:ea typeface="Arial"/>
              <a:cs typeface="Arial"/>
              <a:sym typeface="Arial"/>
            </a:endParaRPr>
          </a:p>
        </p:txBody>
      </p:sp>
      <p:sp>
        <p:nvSpPr>
          <p:cNvPr id="1675" name="Google Shape;1675;p86"/>
          <p:cNvSpPr txBox="1"/>
          <p:nvPr/>
        </p:nvSpPr>
        <p:spPr>
          <a:xfrm>
            <a:off x="2762340" y="9001145"/>
            <a:ext cx="2253000" cy="477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300"/>
              <a:buFont typeface="Trebuchet MS"/>
              <a:buNone/>
            </a:pPr>
            <a:r>
              <a:rPr lang="en-US" sz="2300" b="0" i="0" u="none" strike="noStrike" cap="none">
                <a:solidFill>
                  <a:srgbClr val="000000"/>
                </a:solidFill>
                <a:latin typeface="Trebuchet MS"/>
                <a:ea typeface="Trebuchet MS"/>
                <a:cs typeface="Trebuchet MS"/>
                <a:sym typeface="Trebuchet MS"/>
              </a:rPr>
              <a:t>More to come!</a:t>
            </a:r>
            <a:endParaRPr sz="3000" b="0" i="0" u="none" strike="noStrike" cap="none">
              <a:solidFill>
                <a:srgbClr val="FFFFFF"/>
              </a:solidFill>
              <a:latin typeface="Trebuchet MS"/>
              <a:ea typeface="Trebuchet MS"/>
              <a:cs typeface="Trebuchet MS"/>
              <a:sym typeface="Trebuchet MS"/>
            </a:endParaRPr>
          </a:p>
        </p:txBody>
      </p:sp>
      <p:sp>
        <p:nvSpPr>
          <p:cNvPr id="1676" name="Google Shape;1676;p86"/>
          <p:cNvSpPr/>
          <p:nvPr/>
        </p:nvSpPr>
        <p:spPr>
          <a:xfrm>
            <a:off x="1772317" y="8222008"/>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700"/>
              <a:buFont typeface="Trebuchet MS"/>
              <a:buNone/>
            </a:pPr>
            <a:r>
              <a:rPr lang="en-US" sz="2000" b="0" i="0" u="none" strike="noStrike" cap="none">
                <a:solidFill>
                  <a:srgbClr val="FFFFFF"/>
                </a:solidFill>
                <a:latin typeface="Trebuchet MS"/>
                <a:ea typeface="Trebuchet MS"/>
                <a:cs typeface="Trebuchet MS"/>
                <a:sym typeface="Trebuchet MS"/>
              </a:rPr>
              <a:t>Peak Finding</a:t>
            </a:r>
            <a:endParaRPr sz="2000" b="0" i="0" u="none" strike="noStrike" cap="none">
              <a:solidFill>
                <a:srgbClr val="000000"/>
              </a:solidFill>
              <a:latin typeface="Arial"/>
              <a:ea typeface="Arial"/>
              <a:cs typeface="Arial"/>
              <a:sym typeface="Arial"/>
            </a:endParaRPr>
          </a:p>
        </p:txBody>
      </p:sp>
      <p:sp>
        <p:nvSpPr>
          <p:cNvPr id="1677" name="Google Shape;1677;p8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 Selected Algorithms</a:t>
            </a:r>
            <a:endParaRPr/>
          </a:p>
        </p:txBody>
      </p:sp>
      <p:sp>
        <p:nvSpPr>
          <p:cNvPr id="1678" name="Google Shape;1678;p8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300"/>
              <a:buFont typeface="Trebuchet MS"/>
              <a:buNone/>
            </a:pPr>
            <a:r>
              <a:rPr lang="en-US"/>
              <a:t>GPU-accelerated SciPy 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23"/>
          <p:cNvSpPr txBox="1">
            <a:spLocks noGrp="1"/>
          </p:cNvSpPr>
          <p:nvPr>
            <p:ph type="body" idx="1"/>
          </p:nvPr>
        </p:nvSpPr>
        <p:spPr>
          <a:xfrm>
            <a:off x="830580" y="7004235"/>
            <a:ext cx="9532000" cy="2131113"/>
          </a:xfrm>
          <a:prstGeom prst="rect">
            <a:avLst/>
          </a:prstGeom>
          <a:noFill/>
          <a:ln>
            <a:noFill/>
          </a:ln>
          <a:effectLst>
            <a:reflection dist="38100" dir="5400000" fadeDir="5400012" sy="-100000" algn="bl" rotWithShape="0"/>
          </a:effectLst>
        </p:spPr>
        <p:txBody>
          <a:bodyPr spcFirstLastPara="1" wrap="square" lIns="91425" tIns="45700" rIns="91425" bIns="45700" anchor="t" anchorCtr="0">
            <a:noAutofit/>
          </a:bodyPr>
          <a:lstStyle/>
          <a:p>
            <a:pPr marL="282575" lvl="0" indent="-282575" algn="l" rtl="0">
              <a:lnSpc>
                <a:spcPct val="90000"/>
              </a:lnSpc>
              <a:spcBef>
                <a:spcPts val="0"/>
              </a:spcBef>
              <a:spcAft>
                <a:spcPts val="0"/>
              </a:spcAft>
              <a:buSzPts val="1600"/>
              <a:buChar char="▸"/>
            </a:pPr>
            <a:r>
              <a:rPr lang="en-US" sz="2000"/>
              <a:t>Each system has its own internal memory format</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590" name="Google Shape;590;p23"/>
          <p:cNvPicPr preferRelativeResize="0"/>
          <p:nvPr/>
        </p:nvPicPr>
        <p:blipFill rotWithShape="1">
          <a:blip r:embed="rId3">
            <a:alphaModFix/>
          </a:blip>
          <a:srcRect r="49981" b="29453"/>
          <a:stretch/>
        </p:blipFill>
        <p:spPr>
          <a:xfrm>
            <a:off x="727890" y="2598013"/>
            <a:ext cx="7202230" cy="4022137"/>
          </a:xfrm>
          <a:prstGeom prst="rect">
            <a:avLst/>
          </a:prstGeom>
          <a:noFill/>
          <a:ln>
            <a:noFill/>
          </a:ln>
        </p:spPr>
      </p:pic>
      <p:pic>
        <p:nvPicPr>
          <p:cNvPr id="591" name="Google Shape;591;p23" descr="pacheArrow (@ApacheArrow) | Twitter"/>
          <p:cNvPicPr preferRelativeResize="0"/>
          <p:nvPr/>
        </p:nvPicPr>
        <p:blipFill rotWithShape="1">
          <a:blip r:embed="rId4">
            <a:alphaModFix/>
          </a:blip>
          <a:srcRect/>
          <a:stretch/>
        </p:blipFill>
        <p:spPr>
          <a:xfrm>
            <a:off x="13224620" y="1535904"/>
            <a:ext cx="561720" cy="561718"/>
          </a:xfrm>
          <a:prstGeom prst="rect">
            <a:avLst/>
          </a:prstGeom>
          <a:noFill/>
          <a:ln>
            <a:noFill/>
          </a:ln>
        </p:spPr>
      </p:pic>
      <p:sp>
        <p:nvSpPr>
          <p:cNvPr id="592" name="Google Shape;592;p23"/>
          <p:cNvSpPr txBox="1"/>
          <p:nvPr/>
        </p:nvSpPr>
        <p:spPr>
          <a:xfrm>
            <a:off x="9898998" y="7005220"/>
            <a:ext cx="7869457" cy="2131113"/>
          </a:xfrm>
          <a:prstGeom prst="rect">
            <a:avLst/>
          </a:prstGeom>
          <a:noFill/>
          <a:ln>
            <a:noFill/>
          </a:ln>
        </p:spPr>
        <p:txBody>
          <a:bodyPr spcFirstLastPara="1" wrap="square" lIns="91425" tIns="76200" rIns="91425" bIns="76200" anchor="t" anchorCtr="0">
            <a:noAutofit/>
          </a:bodyPr>
          <a:lstStyle/>
          <a:p>
            <a:pPr marL="282575" marR="0" lvl="0" indent="-282575" algn="l" rtl="0">
              <a:lnSpc>
                <a:spcPct val="90000"/>
              </a:lnSpc>
              <a:spcBef>
                <a:spcPts val="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All systems utilize the same memory format</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No overhead for cross-system communication</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Projects can share functionality (eg, Parquet-to-Arrow reader)</a:t>
            </a:r>
            <a:endParaRPr/>
          </a:p>
        </p:txBody>
      </p:sp>
      <p:sp>
        <p:nvSpPr>
          <p:cNvPr id="593" name="Google Shape;593;p23"/>
          <p:cNvSpPr/>
          <p:nvPr/>
        </p:nvSpPr>
        <p:spPr>
          <a:xfrm>
            <a:off x="864225" y="9280202"/>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333" b="0" i="1" u="none" strike="noStrike" cap="none">
                <a:solidFill>
                  <a:schemeClr val="accent5"/>
                </a:solidFill>
                <a:latin typeface="Trebuchet MS"/>
                <a:ea typeface="Trebuchet MS"/>
                <a:cs typeface="Trebuchet MS"/>
                <a:sym typeface="Trebuchet MS"/>
              </a:rPr>
              <a:t>Source: From Apache Arrow Home Page - https://arrow.apache.org/</a:t>
            </a:r>
            <a:endParaRPr/>
          </a:p>
        </p:txBody>
      </p:sp>
      <p:pic>
        <p:nvPicPr>
          <p:cNvPr id="594" name="Google Shape;594;p23"/>
          <p:cNvPicPr preferRelativeResize="0"/>
          <p:nvPr/>
        </p:nvPicPr>
        <p:blipFill rotWithShape="1">
          <a:blip r:embed="rId3">
            <a:alphaModFix/>
          </a:blip>
          <a:srcRect l="52081" r="-2100" b="29453"/>
          <a:stretch/>
        </p:blipFill>
        <p:spPr>
          <a:xfrm>
            <a:off x="9454822" y="2384533"/>
            <a:ext cx="7269073" cy="4059465"/>
          </a:xfrm>
          <a:prstGeom prst="rect">
            <a:avLst/>
          </a:prstGeom>
          <a:noFill/>
          <a:ln>
            <a:noFill/>
          </a:ln>
        </p:spPr>
      </p:pic>
      <p:sp>
        <p:nvSpPr>
          <p:cNvPr id="595" name="Google Shape;595;p2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Learning from Apache Arrow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graphicFrame>
        <p:nvGraphicFramePr>
          <p:cNvPr id="1683" name="Google Shape;1683;p87"/>
          <p:cNvGraphicFramePr/>
          <p:nvPr/>
        </p:nvGraphicFramePr>
        <p:xfrm>
          <a:off x="1387927" y="3084107"/>
          <a:ext cx="15512200" cy="5429000"/>
        </p:xfrm>
        <a:graphic>
          <a:graphicData uri="http://schemas.openxmlformats.org/drawingml/2006/table">
            <a:tbl>
              <a:tblPr firstRow="1" bandRow="1">
                <a:noFill/>
                <a:tableStyleId>{88E7699E-6B94-4D30-A617-851FC9060C1A}</a:tableStyleId>
              </a:tblPr>
              <a:tblGrid>
                <a:gridCol w="3878050">
                  <a:extLst>
                    <a:ext uri="{9D8B030D-6E8A-4147-A177-3AD203B41FA5}">
                      <a16:colId xmlns:a16="http://schemas.microsoft.com/office/drawing/2014/main" val="20000"/>
                    </a:ext>
                  </a:extLst>
                </a:gridCol>
                <a:gridCol w="3878050">
                  <a:extLst>
                    <a:ext uri="{9D8B030D-6E8A-4147-A177-3AD203B41FA5}">
                      <a16:colId xmlns:a16="http://schemas.microsoft.com/office/drawing/2014/main" val="20001"/>
                    </a:ext>
                  </a:extLst>
                </a:gridCol>
                <a:gridCol w="3878050">
                  <a:extLst>
                    <a:ext uri="{9D8B030D-6E8A-4147-A177-3AD203B41FA5}">
                      <a16:colId xmlns:a16="http://schemas.microsoft.com/office/drawing/2014/main" val="20002"/>
                    </a:ext>
                  </a:extLst>
                </a:gridCol>
                <a:gridCol w="3878050">
                  <a:extLst>
                    <a:ext uri="{9D8B030D-6E8A-4147-A177-3AD203B41FA5}">
                      <a16:colId xmlns:a16="http://schemas.microsoft.com/office/drawing/2014/main" val="20003"/>
                    </a:ext>
                  </a:extLst>
                </a:gridCol>
              </a:tblGrid>
              <a:tr h="678625">
                <a:tc>
                  <a:txBody>
                    <a:bodyPr/>
                    <a:lstStyle/>
                    <a:p>
                      <a:pPr marL="228600" marR="0" lvl="0" indent="0" algn="l" rtl="0">
                        <a:lnSpc>
                          <a:spcPct val="100000"/>
                        </a:lnSpc>
                        <a:spcBef>
                          <a:spcPts val="0"/>
                        </a:spcBef>
                        <a:spcAft>
                          <a:spcPts val="0"/>
                        </a:spcAft>
                        <a:buNone/>
                      </a:pPr>
                      <a:r>
                        <a:rPr lang="en-US" sz="2000" b="1" u="none" strike="noStrike" cap="none">
                          <a:solidFill>
                            <a:srgbClr val="FFFFFF"/>
                          </a:solidFill>
                        </a:rPr>
                        <a:t>Method</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Scipy 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cuSignal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Speedup (xN)</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fftconvolve</a:t>
                      </a:r>
                      <a:endParaRPr sz="2000" b="1" u="none" strike="noStrike" cap="none">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27300</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85.1</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320.8</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correlate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4020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47.4</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84.8</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14700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resample_poly</a:t>
                      </a:r>
                      <a:endParaRPr sz="2000" b="1" u="none" strike="noStrike" cap="none">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2360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8.29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284.6</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welch</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4870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45.5</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107.0</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spectrogram</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2520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23.3</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108.1</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convolve2d</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8410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9.92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847.7</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684" name="Google Shape;1684;p87"/>
          <p:cNvSpPr txBox="1"/>
          <p:nvPr/>
        </p:nvSpPr>
        <p:spPr>
          <a:xfrm>
            <a:off x="1643015" y="8773263"/>
            <a:ext cx="150021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300" b="0" i="0" u="none" strike="noStrike" cap="none">
                <a:solidFill>
                  <a:srgbClr val="868686"/>
                </a:solidFill>
                <a:latin typeface="Trebuchet MS"/>
                <a:ea typeface="Trebuchet MS"/>
                <a:cs typeface="Trebuchet MS"/>
                <a:sym typeface="Trebuchet MS"/>
              </a:rPr>
              <a:t>Learn more about cuSignal functionality and performance by browsing the </a:t>
            </a:r>
            <a:r>
              <a:rPr lang="en-US" sz="2300" b="0" i="0" u="sng" strike="noStrike" cap="none">
                <a:solidFill>
                  <a:srgbClr val="868686"/>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notebooks</a:t>
            </a:r>
            <a:endParaRPr sz="2300" b="0" i="0" u="none" strike="noStrike" cap="none">
              <a:solidFill>
                <a:srgbClr val="868686"/>
              </a:solidFill>
              <a:latin typeface="Trebuchet MS"/>
              <a:ea typeface="Trebuchet MS"/>
              <a:cs typeface="Trebuchet MS"/>
              <a:sym typeface="Trebuchet MS"/>
            </a:endParaRPr>
          </a:p>
        </p:txBody>
      </p:sp>
      <p:sp>
        <p:nvSpPr>
          <p:cNvPr id="1685" name="Google Shape;1685;p8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Speed of Light Performance – V100</a:t>
            </a:r>
            <a:endParaRPr/>
          </a:p>
        </p:txBody>
      </p:sp>
      <p:sp>
        <p:nvSpPr>
          <p:cNvPr id="1686" name="Google Shape;1686;p8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762000" lvl="0" indent="-381000" algn="ctr" rtl="0">
              <a:spcBef>
                <a:spcPts val="1500"/>
              </a:spcBef>
              <a:spcAft>
                <a:spcPts val="0"/>
              </a:spcAft>
              <a:buSzPts val="3300"/>
              <a:buFont typeface="Trebuchet MS"/>
              <a:buNone/>
            </a:pPr>
            <a:r>
              <a:rPr lang="en-US" sz="2700" i="1"/>
              <a:t>timeit</a:t>
            </a:r>
            <a:r>
              <a:rPr lang="en-US" sz="2700"/>
              <a:t> (7 runs) rather than </a:t>
            </a:r>
            <a:r>
              <a:rPr lang="en-US" sz="2700" i="1"/>
              <a:t>time</a:t>
            </a:r>
            <a:r>
              <a:rPr lang="en-US" sz="2700"/>
              <a:t>. Benchmarked with ~1e8 sample signals on a DGX Station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88"/>
          <p:cNvSpPr txBox="1"/>
          <p:nvPr/>
        </p:nvSpPr>
        <p:spPr>
          <a:xfrm>
            <a:off x="830580"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rgbClr val="4C4C4C"/>
                </a:solidFill>
                <a:latin typeface="Trebuchet MS"/>
                <a:ea typeface="Trebuchet MS"/>
                <a:cs typeface="Trebuchet MS"/>
                <a:sym typeface="Trebuchet MS"/>
              </a:rPr>
              <a:t>Seamless Data Handoff from cuSignal to PyTorch &gt;=1.4</a:t>
            </a:r>
            <a:endParaRPr sz="2300"/>
          </a:p>
        </p:txBody>
      </p:sp>
      <p:sp>
        <p:nvSpPr>
          <p:cNvPr id="1692" name="Google Shape;1692;p88"/>
          <p:cNvSpPr txBox="1"/>
          <p:nvPr/>
        </p:nvSpPr>
        <p:spPr>
          <a:xfrm>
            <a:off x="830582"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Leveraging the </a:t>
            </a:r>
            <a:r>
              <a:rPr lang="en-US" sz="2000" b="0" i="1" u="none" strike="noStrike" cap="none">
                <a:solidFill>
                  <a:schemeClr val="lt2"/>
                </a:solidFill>
                <a:latin typeface="Trebuchet MS"/>
                <a:ea typeface="Trebuchet MS"/>
                <a:cs typeface="Trebuchet MS"/>
                <a:sym typeface="Trebuchet MS"/>
              </a:rPr>
              <a:t>__cuda_array_interface__</a:t>
            </a:r>
            <a:r>
              <a:rPr lang="en-US" sz="2000" b="0" i="0" u="none" strike="noStrike" cap="none">
                <a:solidFill>
                  <a:schemeClr val="lt2"/>
                </a:solidFill>
                <a:latin typeface="Trebuchet MS"/>
                <a:ea typeface="Trebuchet MS"/>
                <a:cs typeface="Trebuchet MS"/>
                <a:sym typeface="Trebuchet MS"/>
              </a:rPr>
              <a:t> for Speed of Light End-to-End Performance</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693" name="Google Shape;1693;p88"/>
          <p:cNvPicPr preferRelativeResize="0"/>
          <p:nvPr/>
        </p:nvPicPr>
        <p:blipFill rotWithShape="1">
          <a:blip r:embed="rId3">
            <a:alphaModFix/>
          </a:blip>
          <a:srcRect r="1039"/>
          <a:stretch/>
        </p:blipFill>
        <p:spPr>
          <a:xfrm>
            <a:off x="962958" y="4592208"/>
            <a:ext cx="7392875" cy="4620125"/>
          </a:xfrm>
          <a:prstGeom prst="rect">
            <a:avLst/>
          </a:prstGeom>
          <a:noFill/>
          <a:ln>
            <a:noFill/>
          </a:ln>
        </p:spPr>
      </p:pic>
      <p:sp>
        <p:nvSpPr>
          <p:cNvPr id="1694" name="Google Shape;1694;p88"/>
          <p:cNvSpPr txBox="1"/>
          <p:nvPr/>
        </p:nvSpPr>
        <p:spPr>
          <a:xfrm>
            <a:off x="9662092"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chemeClr val="dk2"/>
                </a:solidFill>
                <a:latin typeface="Trebuchet MS"/>
                <a:ea typeface="Trebuchet MS"/>
                <a:cs typeface="Trebuchet MS"/>
                <a:sym typeface="Trebuchet MS"/>
              </a:rPr>
              <a:t>Enabling Online Signal Processing with Zero-Copy Memory</a:t>
            </a:r>
            <a:endParaRPr sz="2300"/>
          </a:p>
        </p:txBody>
      </p:sp>
      <p:sp>
        <p:nvSpPr>
          <p:cNvPr id="1695" name="Google Shape;1695;p88"/>
          <p:cNvSpPr txBox="1"/>
          <p:nvPr/>
        </p:nvSpPr>
        <p:spPr>
          <a:xfrm>
            <a:off x="9662093"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CPU &lt;-&gt; GPU Direct Memory Access with Numba’s Mapped Array</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696" name="Google Shape;1696;p88"/>
          <p:cNvPicPr preferRelativeResize="0"/>
          <p:nvPr/>
        </p:nvPicPr>
        <p:blipFill rotWithShape="1">
          <a:blip r:embed="rId4">
            <a:alphaModFix/>
          </a:blip>
          <a:srcRect/>
          <a:stretch/>
        </p:blipFill>
        <p:spPr>
          <a:xfrm>
            <a:off x="10635583" y="4137563"/>
            <a:ext cx="5778708" cy="5529418"/>
          </a:xfrm>
          <a:prstGeom prst="rect">
            <a:avLst/>
          </a:prstGeom>
          <a:noFill/>
          <a:ln>
            <a:noFill/>
          </a:ln>
        </p:spPr>
      </p:pic>
      <p:sp>
        <p:nvSpPr>
          <p:cNvPr id="1697" name="Google Shape;1697;p8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Efficient Memory Handling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89"/>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Cyber Log Accelerators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9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CLX</a:t>
            </a:r>
            <a:endParaRPr/>
          </a:p>
        </p:txBody>
      </p:sp>
      <p:sp>
        <p:nvSpPr>
          <p:cNvPr id="1709" name="Google Shape;1709;p90"/>
          <p:cNvSpPr txBox="1">
            <a:spLocks noGrp="1"/>
          </p:cNvSpPr>
          <p:nvPr>
            <p:ph type="body" idx="1"/>
          </p:nvPr>
        </p:nvSpPr>
        <p:spPr>
          <a:xfrm>
            <a:off x="861250" y="3505059"/>
            <a:ext cx="7961100" cy="6198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Built using RAPIDS and GPU-accelerated platforms</a:t>
            </a:r>
            <a:br>
              <a:rPr lang="en-US"/>
            </a:br>
            <a:endParaRPr/>
          </a:p>
          <a:p>
            <a:pPr marL="457200" lvl="0" indent="-381000" algn="l" rtl="0">
              <a:lnSpc>
                <a:spcPct val="90000"/>
              </a:lnSpc>
              <a:spcBef>
                <a:spcPts val="0"/>
              </a:spcBef>
              <a:spcAft>
                <a:spcPts val="0"/>
              </a:spcAft>
              <a:buSzPts val="2400"/>
              <a:buChar char="▸"/>
            </a:pPr>
            <a:r>
              <a:rPr lang="en-US"/>
              <a:t>Targeted towards Senior SOC (Security Operations Center) Analysts, InfoSec Data Scientists, Threat Hunters, and Forensic Investigators</a:t>
            </a:r>
            <a:br>
              <a:rPr lang="en-US"/>
            </a:br>
            <a:endParaRPr/>
          </a:p>
          <a:p>
            <a:pPr marL="457200" lvl="0" indent="-381000" algn="l" rtl="0">
              <a:lnSpc>
                <a:spcPct val="90000"/>
              </a:lnSpc>
              <a:spcBef>
                <a:spcPts val="0"/>
              </a:spcBef>
              <a:spcAft>
                <a:spcPts val="0"/>
              </a:spcAft>
              <a:buSzPts val="2400"/>
              <a:buChar char="▸"/>
            </a:pPr>
            <a:r>
              <a:rPr lang="en-US" b="1"/>
              <a:t>Notebooks</a:t>
            </a:r>
            <a:r>
              <a:rPr lang="en-US"/>
              <a:t> geared towards info sec and cybersecurity data scientists and data engineer</a:t>
            </a:r>
            <a:br>
              <a:rPr lang="en-US"/>
            </a:br>
            <a:endParaRPr/>
          </a:p>
          <a:p>
            <a:pPr marL="457200" lvl="0" indent="-381000" algn="l" rtl="0">
              <a:lnSpc>
                <a:spcPct val="90000"/>
              </a:lnSpc>
              <a:spcBef>
                <a:spcPts val="0"/>
              </a:spcBef>
              <a:spcAft>
                <a:spcPts val="0"/>
              </a:spcAft>
              <a:buSzPts val="2400"/>
              <a:buChar char="▸"/>
            </a:pPr>
            <a:r>
              <a:rPr lang="en-US" b="1"/>
              <a:t>SIEM integrations </a:t>
            </a:r>
            <a:r>
              <a:rPr lang="en-US"/>
              <a:t>that enable easy data import/export and data access</a:t>
            </a:r>
            <a:br>
              <a:rPr lang="en-US"/>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Workflow and I/O </a:t>
            </a:r>
            <a:r>
              <a:rPr lang="en-US" b="1">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Cyber-specific </a:t>
            </a:r>
            <a:r>
              <a:rPr lang="en-US" b="1"/>
              <a:t>primitives</a:t>
            </a:r>
            <a:r>
              <a:rPr lang="en-US"/>
              <a:t> that provide accelerated functions across cyber data types</a:t>
            </a:r>
            <a:endParaRPr/>
          </a:p>
        </p:txBody>
      </p:sp>
      <p:sp>
        <p:nvSpPr>
          <p:cNvPr id="1710" name="Google Shape;1710;p9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Cyber Log Accelerators</a:t>
            </a:r>
            <a:endParaRPr/>
          </a:p>
        </p:txBody>
      </p:sp>
      <p:grpSp>
        <p:nvGrpSpPr>
          <p:cNvPr id="1711" name="Google Shape;1711;p90"/>
          <p:cNvGrpSpPr/>
          <p:nvPr/>
        </p:nvGrpSpPr>
        <p:grpSpPr>
          <a:xfrm>
            <a:off x="9151305" y="4465139"/>
            <a:ext cx="8306620" cy="3602442"/>
            <a:chOff x="5490674" y="2679029"/>
            <a:chExt cx="4983872" cy="2161422"/>
          </a:xfrm>
        </p:grpSpPr>
        <p:sp>
          <p:nvSpPr>
            <p:cNvPr id="1712" name="Google Shape;1712;p90"/>
            <p:cNvSpPr/>
            <p:nvPr/>
          </p:nvSpPr>
          <p:spPr>
            <a:xfrm>
              <a:off x="5490674" y="2679029"/>
              <a:ext cx="1405200" cy="1892100"/>
            </a:xfrm>
            <a:prstGeom prst="rect">
              <a:avLst/>
            </a:prstGeom>
            <a:solidFill>
              <a:srgbClr val="86868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333">
                <a:solidFill>
                  <a:srgbClr val="4A4A4A"/>
                </a:solidFill>
                <a:latin typeface="Arial"/>
                <a:ea typeface="Arial"/>
                <a:cs typeface="Arial"/>
                <a:sym typeface="Arial"/>
              </a:endParaRPr>
            </a:p>
          </p:txBody>
        </p:sp>
        <p:sp>
          <p:nvSpPr>
            <p:cNvPr id="1713" name="Google Shape;1713;p90"/>
            <p:cNvSpPr/>
            <p:nvPr/>
          </p:nvSpPr>
          <p:spPr>
            <a:xfrm>
              <a:off x="7273246" y="2679030"/>
              <a:ext cx="3201300" cy="3234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14" name="Google Shape;1714;p90"/>
            <p:cNvSpPr/>
            <p:nvPr/>
          </p:nvSpPr>
          <p:spPr>
            <a:xfrm>
              <a:off x="7273246" y="3048586"/>
              <a:ext cx="3201300" cy="3234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15" name="Google Shape;1715;p90"/>
            <p:cNvSpPr/>
            <p:nvPr/>
          </p:nvSpPr>
          <p:spPr>
            <a:xfrm>
              <a:off x="7273246" y="3409887"/>
              <a:ext cx="3201300" cy="3234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16" name="Google Shape;1716;p90"/>
            <p:cNvSpPr/>
            <p:nvPr/>
          </p:nvSpPr>
          <p:spPr>
            <a:xfrm>
              <a:off x="7273246" y="3782440"/>
              <a:ext cx="1036500" cy="7887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17" name="Google Shape;1717;p90"/>
            <p:cNvSpPr/>
            <p:nvPr/>
          </p:nvSpPr>
          <p:spPr>
            <a:xfrm>
              <a:off x="9437996" y="3782440"/>
              <a:ext cx="1036500" cy="7887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18" name="Google Shape;1718;p90"/>
            <p:cNvSpPr/>
            <p:nvPr/>
          </p:nvSpPr>
          <p:spPr>
            <a:xfrm>
              <a:off x="8355620" y="3782440"/>
              <a:ext cx="1036500" cy="7887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719" name="Google Shape;1719;p90"/>
            <p:cNvGrpSpPr/>
            <p:nvPr/>
          </p:nvGrpSpPr>
          <p:grpSpPr>
            <a:xfrm>
              <a:off x="6933021" y="2840705"/>
              <a:ext cx="311700" cy="1334974"/>
              <a:chOff x="6924056" y="2840705"/>
              <a:chExt cx="311700" cy="1334974"/>
            </a:xfrm>
          </p:grpSpPr>
          <p:cxnSp>
            <p:nvCxnSpPr>
              <p:cNvPr id="1720" name="Google Shape;1720;p90"/>
              <p:cNvCxnSpPr/>
              <p:nvPr/>
            </p:nvCxnSpPr>
            <p:spPr>
              <a:xfrm>
                <a:off x="6924056" y="2840705"/>
                <a:ext cx="311700" cy="0"/>
              </a:xfrm>
              <a:prstGeom prst="straightConnector1">
                <a:avLst/>
              </a:prstGeom>
              <a:noFill/>
              <a:ln w="28575" cap="flat" cmpd="sng">
                <a:solidFill>
                  <a:srgbClr val="B3B3B3"/>
                </a:solidFill>
                <a:prstDash val="solid"/>
                <a:round/>
                <a:headEnd type="triangle" w="med" len="med"/>
                <a:tailEnd type="none" w="sm" len="sm"/>
              </a:ln>
            </p:spPr>
          </p:cxnSp>
          <p:cxnSp>
            <p:nvCxnSpPr>
              <p:cNvPr id="1721" name="Google Shape;1721;p90"/>
              <p:cNvCxnSpPr/>
              <p:nvPr/>
            </p:nvCxnSpPr>
            <p:spPr>
              <a:xfrm>
                <a:off x="6924056" y="32102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722" name="Google Shape;1722;p90"/>
              <p:cNvCxnSpPr/>
              <p:nvPr/>
            </p:nvCxnSpPr>
            <p:spPr>
              <a:xfrm>
                <a:off x="6924056" y="35715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723" name="Google Shape;1723;p90"/>
              <p:cNvCxnSpPr/>
              <p:nvPr/>
            </p:nvCxnSpPr>
            <p:spPr>
              <a:xfrm>
                <a:off x="6924056" y="4175679"/>
                <a:ext cx="311700" cy="0"/>
              </a:xfrm>
              <a:prstGeom prst="straightConnector1">
                <a:avLst/>
              </a:prstGeom>
              <a:noFill/>
              <a:ln w="28575" cap="flat" cmpd="sng">
                <a:solidFill>
                  <a:srgbClr val="B3B3B3"/>
                </a:solidFill>
                <a:prstDash val="solid"/>
                <a:round/>
                <a:headEnd type="triangle" w="med" len="med"/>
                <a:tailEnd type="triangle" w="med" len="med"/>
              </a:ln>
            </p:spPr>
          </p:cxnSp>
        </p:grpSp>
        <p:pic>
          <p:nvPicPr>
            <p:cNvPr id="1724" name="Google Shape;1724;p90"/>
            <p:cNvPicPr preferRelativeResize="0"/>
            <p:nvPr/>
          </p:nvPicPr>
          <p:blipFill rotWithShape="1">
            <a:blip r:embed="rId3">
              <a:alphaModFix/>
            </a:blip>
            <a:srcRect/>
            <a:stretch/>
          </p:blipFill>
          <p:spPr>
            <a:xfrm>
              <a:off x="8316609" y="2750014"/>
              <a:ext cx="270308" cy="202632"/>
            </a:xfrm>
            <a:prstGeom prst="rect">
              <a:avLst/>
            </a:prstGeom>
            <a:noFill/>
            <a:ln>
              <a:noFill/>
            </a:ln>
          </p:spPr>
        </p:pic>
        <p:pic>
          <p:nvPicPr>
            <p:cNvPr id="1725" name="Google Shape;1725;p90"/>
            <p:cNvPicPr preferRelativeResize="0"/>
            <p:nvPr/>
          </p:nvPicPr>
          <p:blipFill rotWithShape="1">
            <a:blip r:embed="rId4">
              <a:alphaModFix/>
            </a:blip>
            <a:srcRect/>
            <a:stretch/>
          </p:blipFill>
          <p:spPr>
            <a:xfrm>
              <a:off x="9455153" y="2680104"/>
              <a:ext cx="352001" cy="319278"/>
            </a:xfrm>
            <a:prstGeom prst="rect">
              <a:avLst/>
            </a:prstGeom>
            <a:noFill/>
            <a:ln>
              <a:noFill/>
            </a:ln>
          </p:spPr>
        </p:pic>
        <p:pic>
          <p:nvPicPr>
            <p:cNvPr id="1726" name="Google Shape;1726;p90"/>
            <p:cNvPicPr preferRelativeResize="0"/>
            <p:nvPr/>
          </p:nvPicPr>
          <p:blipFill rotWithShape="1">
            <a:blip r:embed="rId5">
              <a:alphaModFix/>
            </a:blip>
            <a:srcRect/>
            <a:stretch/>
          </p:blipFill>
          <p:spPr>
            <a:xfrm>
              <a:off x="9138287" y="2719364"/>
              <a:ext cx="233281" cy="233281"/>
            </a:xfrm>
            <a:prstGeom prst="rect">
              <a:avLst/>
            </a:prstGeom>
            <a:noFill/>
            <a:ln>
              <a:noFill/>
            </a:ln>
          </p:spPr>
        </p:pic>
        <p:pic>
          <p:nvPicPr>
            <p:cNvPr id="1727" name="Google Shape;1727;p90"/>
            <p:cNvPicPr preferRelativeResize="0"/>
            <p:nvPr/>
          </p:nvPicPr>
          <p:blipFill rotWithShape="1">
            <a:blip r:embed="rId6">
              <a:alphaModFix/>
            </a:blip>
            <a:srcRect/>
            <a:stretch/>
          </p:blipFill>
          <p:spPr>
            <a:xfrm>
              <a:off x="8761264" y="2722496"/>
              <a:ext cx="233281" cy="233281"/>
            </a:xfrm>
            <a:prstGeom prst="rect">
              <a:avLst/>
            </a:prstGeom>
            <a:noFill/>
            <a:ln>
              <a:noFill/>
            </a:ln>
          </p:spPr>
        </p:pic>
        <p:sp>
          <p:nvSpPr>
            <p:cNvPr id="1728" name="Google Shape;1728;p90"/>
            <p:cNvSpPr txBox="1"/>
            <p:nvPr/>
          </p:nvSpPr>
          <p:spPr>
            <a:xfrm>
              <a:off x="7360710" y="2758672"/>
              <a:ext cx="653400" cy="19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729" name="Google Shape;1729;p90"/>
            <p:cNvSpPr txBox="1"/>
            <p:nvPr/>
          </p:nvSpPr>
          <p:spPr>
            <a:xfrm>
              <a:off x="7362713" y="3051583"/>
              <a:ext cx="9360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730" name="Google Shape;1730;p90"/>
            <p:cNvPicPr preferRelativeResize="0"/>
            <p:nvPr/>
          </p:nvPicPr>
          <p:blipFill rotWithShape="1">
            <a:blip r:embed="rId7">
              <a:alphaModFix/>
            </a:blip>
            <a:srcRect/>
            <a:stretch/>
          </p:blipFill>
          <p:spPr>
            <a:xfrm>
              <a:off x="9335252" y="3035455"/>
              <a:ext cx="468051" cy="300704"/>
            </a:xfrm>
            <a:prstGeom prst="rect">
              <a:avLst/>
            </a:prstGeom>
            <a:noFill/>
            <a:ln>
              <a:noFill/>
            </a:ln>
          </p:spPr>
        </p:pic>
        <p:pic>
          <p:nvPicPr>
            <p:cNvPr id="1731" name="Google Shape;1731;p90"/>
            <p:cNvPicPr preferRelativeResize="0"/>
            <p:nvPr/>
          </p:nvPicPr>
          <p:blipFill rotWithShape="1">
            <a:blip r:embed="rId8">
              <a:alphaModFix/>
            </a:blip>
            <a:srcRect/>
            <a:stretch/>
          </p:blipFill>
          <p:spPr>
            <a:xfrm>
              <a:off x="8338970" y="3105044"/>
              <a:ext cx="396420" cy="207783"/>
            </a:xfrm>
            <a:prstGeom prst="rect">
              <a:avLst/>
            </a:prstGeom>
            <a:noFill/>
            <a:ln>
              <a:noFill/>
            </a:ln>
          </p:spPr>
        </p:pic>
        <p:pic>
          <p:nvPicPr>
            <p:cNvPr id="1732" name="Google Shape;1732;p90"/>
            <p:cNvPicPr preferRelativeResize="0"/>
            <p:nvPr/>
          </p:nvPicPr>
          <p:blipFill rotWithShape="1">
            <a:blip r:embed="rId9">
              <a:alphaModFix/>
            </a:blip>
            <a:srcRect/>
            <a:stretch/>
          </p:blipFill>
          <p:spPr>
            <a:xfrm>
              <a:off x="9101031" y="3077208"/>
              <a:ext cx="268491" cy="268491"/>
            </a:xfrm>
            <a:prstGeom prst="rect">
              <a:avLst/>
            </a:prstGeom>
            <a:noFill/>
            <a:ln>
              <a:noFill/>
            </a:ln>
          </p:spPr>
        </p:pic>
        <p:pic>
          <p:nvPicPr>
            <p:cNvPr id="1733" name="Google Shape;1733;p90"/>
            <p:cNvPicPr preferRelativeResize="0"/>
            <p:nvPr/>
          </p:nvPicPr>
          <p:blipFill rotWithShape="1">
            <a:blip r:embed="rId10">
              <a:alphaModFix/>
            </a:blip>
            <a:srcRect/>
            <a:stretch/>
          </p:blipFill>
          <p:spPr>
            <a:xfrm>
              <a:off x="8774715" y="3083739"/>
              <a:ext cx="268491" cy="268491"/>
            </a:xfrm>
            <a:prstGeom prst="rect">
              <a:avLst/>
            </a:prstGeom>
            <a:noFill/>
            <a:ln>
              <a:noFill/>
            </a:ln>
          </p:spPr>
        </p:pic>
        <p:pic>
          <p:nvPicPr>
            <p:cNvPr id="1734" name="Google Shape;1734;p90"/>
            <p:cNvPicPr preferRelativeResize="0"/>
            <p:nvPr/>
          </p:nvPicPr>
          <p:blipFill rotWithShape="1">
            <a:blip r:embed="rId11">
              <a:alphaModFix/>
            </a:blip>
            <a:srcRect/>
            <a:stretch/>
          </p:blipFill>
          <p:spPr>
            <a:xfrm>
              <a:off x="9791045" y="3141219"/>
              <a:ext cx="492959" cy="168592"/>
            </a:xfrm>
            <a:prstGeom prst="rect">
              <a:avLst/>
            </a:prstGeom>
            <a:noFill/>
            <a:ln>
              <a:noFill/>
            </a:ln>
          </p:spPr>
        </p:pic>
        <p:pic>
          <p:nvPicPr>
            <p:cNvPr id="1735" name="Google Shape;1735;p90"/>
            <p:cNvPicPr preferRelativeResize="0"/>
            <p:nvPr/>
          </p:nvPicPr>
          <p:blipFill rotWithShape="1">
            <a:blip r:embed="rId12">
              <a:alphaModFix/>
            </a:blip>
            <a:srcRect/>
            <a:stretch/>
          </p:blipFill>
          <p:spPr>
            <a:xfrm>
              <a:off x="8101473" y="3410323"/>
              <a:ext cx="591886" cy="295943"/>
            </a:xfrm>
            <a:prstGeom prst="rect">
              <a:avLst/>
            </a:prstGeom>
            <a:noFill/>
            <a:ln>
              <a:noFill/>
            </a:ln>
          </p:spPr>
        </p:pic>
        <p:pic>
          <p:nvPicPr>
            <p:cNvPr id="1736" name="Google Shape;1736;p90"/>
            <p:cNvPicPr preferRelativeResize="0"/>
            <p:nvPr/>
          </p:nvPicPr>
          <p:blipFill rotWithShape="1">
            <a:blip r:embed="rId13">
              <a:alphaModFix/>
            </a:blip>
            <a:srcRect/>
            <a:stretch/>
          </p:blipFill>
          <p:spPr>
            <a:xfrm>
              <a:off x="9589551" y="3499195"/>
              <a:ext cx="838716" cy="194821"/>
            </a:xfrm>
            <a:prstGeom prst="rect">
              <a:avLst/>
            </a:prstGeom>
            <a:noFill/>
            <a:ln>
              <a:noFill/>
            </a:ln>
          </p:spPr>
        </p:pic>
        <p:pic>
          <p:nvPicPr>
            <p:cNvPr id="1737" name="Google Shape;1737;p90"/>
            <p:cNvPicPr preferRelativeResize="0"/>
            <p:nvPr/>
          </p:nvPicPr>
          <p:blipFill rotWithShape="1">
            <a:blip r:embed="rId14">
              <a:alphaModFix/>
            </a:blip>
            <a:srcRect/>
            <a:stretch/>
          </p:blipFill>
          <p:spPr>
            <a:xfrm>
              <a:off x="7471585" y="3501986"/>
              <a:ext cx="387335" cy="137405"/>
            </a:xfrm>
            <a:prstGeom prst="rect">
              <a:avLst/>
            </a:prstGeom>
            <a:noFill/>
            <a:ln>
              <a:noFill/>
            </a:ln>
          </p:spPr>
        </p:pic>
        <p:pic>
          <p:nvPicPr>
            <p:cNvPr id="1738" name="Google Shape;1738;p90" descr="Image result for splunk logo"/>
            <p:cNvPicPr preferRelativeResize="0"/>
            <p:nvPr/>
          </p:nvPicPr>
          <p:blipFill rotWithShape="1">
            <a:blip r:embed="rId15">
              <a:alphaModFix/>
            </a:blip>
            <a:srcRect/>
            <a:stretch/>
          </p:blipFill>
          <p:spPr>
            <a:xfrm>
              <a:off x="8895948" y="3518219"/>
              <a:ext cx="542969" cy="164252"/>
            </a:xfrm>
            <a:prstGeom prst="rect">
              <a:avLst/>
            </a:prstGeom>
            <a:noFill/>
            <a:ln>
              <a:noFill/>
            </a:ln>
          </p:spPr>
        </p:pic>
        <p:pic>
          <p:nvPicPr>
            <p:cNvPr id="1739" name="Google Shape;1739;p90"/>
            <p:cNvPicPr preferRelativeResize="0"/>
            <p:nvPr/>
          </p:nvPicPr>
          <p:blipFill rotWithShape="1">
            <a:blip r:embed="rId16">
              <a:alphaModFix/>
            </a:blip>
            <a:srcRect/>
            <a:stretch/>
          </p:blipFill>
          <p:spPr>
            <a:xfrm>
              <a:off x="7661270" y="3908844"/>
              <a:ext cx="325491" cy="325490"/>
            </a:xfrm>
            <a:prstGeom prst="rect">
              <a:avLst/>
            </a:prstGeom>
            <a:noFill/>
            <a:ln>
              <a:noFill/>
            </a:ln>
          </p:spPr>
        </p:pic>
        <p:sp>
          <p:nvSpPr>
            <p:cNvPr id="1740" name="Google Shape;1740;p90"/>
            <p:cNvSpPr txBox="1"/>
            <p:nvPr/>
          </p:nvSpPr>
          <p:spPr>
            <a:xfrm>
              <a:off x="7451576" y="4268570"/>
              <a:ext cx="736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741" name="Google Shape;1741;p90"/>
            <p:cNvPicPr preferRelativeResize="0"/>
            <p:nvPr/>
          </p:nvPicPr>
          <p:blipFill rotWithShape="1">
            <a:blip r:embed="rId17">
              <a:alphaModFix/>
            </a:blip>
            <a:srcRect/>
            <a:stretch/>
          </p:blipFill>
          <p:spPr>
            <a:xfrm>
              <a:off x="9744083" y="3944776"/>
              <a:ext cx="424282" cy="247870"/>
            </a:xfrm>
            <a:prstGeom prst="rect">
              <a:avLst/>
            </a:prstGeom>
            <a:noFill/>
            <a:ln>
              <a:noFill/>
            </a:ln>
          </p:spPr>
        </p:pic>
        <p:sp>
          <p:nvSpPr>
            <p:cNvPr id="1742" name="Google Shape;1742;p90"/>
            <p:cNvSpPr txBox="1"/>
            <p:nvPr/>
          </p:nvSpPr>
          <p:spPr>
            <a:xfrm>
              <a:off x="9437995" y="4258936"/>
              <a:ext cx="1036500" cy="30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743" name="Google Shape;1743;p90"/>
            <p:cNvPicPr preferRelativeResize="0"/>
            <p:nvPr/>
          </p:nvPicPr>
          <p:blipFill rotWithShape="1">
            <a:blip r:embed="rId18">
              <a:alphaModFix/>
            </a:blip>
            <a:srcRect/>
            <a:stretch/>
          </p:blipFill>
          <p:spPr>
            <a:xfrm>
              <a:off x="8530348" y="3793145"/>
              <a:ext cx="685546" cy="338086"/>
            </a:xfrm>
            <a:prstGeom prst="rect">
              <a:avLst/>
            </a:prstGeom>
            <a:noFill/>
            <a:ln>
              <a:noFill/>
            </a:ln>
          </p:spPr>
        </p:pic>
        <p:pic>
          <p:nvPicPr>
            <p:cNvPr id="1744" name="Google Shape;1744;p90"/>
            <p:cNvPicPr preferRelativeResize="0"/>
            <p:nvPr/>
          </p:nvPicPr>
          <p:blipFill rotWithShape="1">
            <a:blip r:embed="rId19">
              <a:alphaModFix/>
            </a:blip>
            <a:srcRect/>
            <a:stretch/>
          </p:blipFill>
          <p:spPr>
            <a:xfrm>
              <a:off x="8596344" y="4333599"/>
              <a:ext cx="517858" cy="155358"/>
            </a:xfrm>
            <a:prstGeom prst="rect">
              <a:avLst/>
            </a:prstGeom>
            <a:noFill/>
            <a:ln>
              <a:noFill/>
            </a:ln>
          </p:spPr>
        </p:pic>
        <p:pic>
          <p:nvPicPr>
            <p:cNvPr id="1745" name="Google Shape;1745;p90"/>
            <p:cNvPicPr preferRelativeResize="0"/>
            <p:nvPr/>
          </p:nvPicPr>
          <p:blipFill rotWithShape="1">
            <a:blip r:embed="rId20">
              <a:alphaModFix/>
            </a:blip>
            <a:srcRect/>
            <a:stretch/>
          </p:blipFill>
          <p:spPr>
            <a:xfrm>
              <a:off x="8785902" y="4085637"/>
              <a:ext cx="175892" cy="184384"/>
            </a:xfrm>
            <a:prstGeom prst="rect">
              <a:avLst/>
            </a:prstGeom>
            <a:noFill/>
            <a:ln>
              <a:noFill/>
            </a:ln>
          </p:spPr>
        </p:pic>
        <p:grpSp>
          <p:nvGrpSpPr>
            <p:cNvPr id="1746" name="Google Shape;1746;p90"/>
            <p:cNvGrpSpPr/>
            <p:nvPr/>
          </p:nvGrpSpPr>
          <p:grpSpPr>
            <a:xfrm>
              <a:off x="6300117" y="4584529"/>
              <a:ext cx="2590615" cy="168704"/>
              <a:chOff x="1906772" y="5658705"/>
              <a:chExt cx="4974300" cy="145409"/>
            </a:xfrm>
          </p:grpSpPr>
          <p:cxnSp>
            <p:nvCxnSpPr>
              <p:cNvPr id="1747" name="Google Shape;1747;p90"/>
              <p:cNvCxnSpPr/>
              <p:nvPr/>
            </p:nvCxnSpPr>
            <p:spPr>
              <a:xfrm>
                <a:off x="1906772" y="5804114"/>
                <a:ext cx="4974300" cy="0"/>
              </a:xfrm>
              <a:prstGeom prst="straightConnector1">
                <a:avLst/>
              </a:prstGeom>
              <a:noFill/>
              <a:ln w="28575" cap="flat" cmpd="sng">
                <a:solidFill>
                  <a:srgbClr val="B3B3B3"/>
                </a:solidFill>
                <a:prstDash val="solid"/>
                <a:round/>
                <a:headEnd type="none" w="sm" len="sm"/>
                <a:tailEnd type="none" w="sm" len="sm"/>
              </a:ln>
            </p:spPr>
          </p:cxnSp>
          <p:cxnSp>
            <p:nvCxnSpPr>
              <p:cNvPr id="1748" name="Google Shape;1748;p90"/>
              <p:cNvCxnSpPr/>
              <p:nvPr/>
            </p:nvCxnSpPr>
            <p:spPr>
              <a:xfrm rot="10800000">
                <a:off x="1918825" y="5658705"/>
                <a:ext cx="0" cy="137100"/>
              </a:xfrm>
              <a:prstGeom prst="straightConnector1">
                <a:avLst/>
              </a:prstGeom>
              <a:noFill/>
              <a:ln w="28575" cap="flat" cmpd="sng">
                <a:solidFill>
                  <a:srgbClr val="B3B3B3"/>
                </a:solidFill>
                <a:prstDash val="solid"/>
                <a:round/>
                <a:headEnd type="none" w="sm" len="sm"/>
                <a:tailEnd type="triangle" w="med" len="med"/>
              </a:ln>
            </p:spPr>
          </p:cxnSp>
          <p:cxnSp>
            <p:nvCxnSpPr>
              <p:cNvPr id="1749" name="Google Shape;1749;p90"/>
              <p:cNvCxnSpPr/>
              <p:nvPr/>
            </p:nvCxnSpPr>
            <p:spPr>
              <a:xfrm rot="10800000">
                <a:off x="6866511" y="5658705"/>
                <a:ext cx="0" cy="137100"/>
              </a:xfrm>
              <a:prstGeom prst="straightConnector1">
                <a:avLst/>
              </a:prstGeom>
              <a:noFill/>
              <a:ln w="28575" cap="flat" cmpd="sng">
                <a:solidFill>
                  <a:srgbClr val="B3B3B3"/>
                </a:solidFill>
                <a:prstDash val="solid"/>
                <a:round/>
                <a:headEnd type="none" w="sm" len="sm"/>
                <a:tailEnd type="triangle" w="med" len="med"/>
              </a:ln>
            </p:spPr>
          </p:cxnSp>
        </p:grpSp>
        <p:grpSp>
          <p:nvGrpSpPr>
            <p:cNvPr id="1750" name="Google Shape;1750;p90"/>
            <p:cNvGrpSpPr/>
            <p:nvPr/>
          </p:nvGrpSpPr>
          <p:grpSpPr>
            <a:xfrm>
              <a:off x="6114719" y="4584523"/>
              <a:ext cx="3838605" cy="255928"/>
              <a:chOff x="1720352" y="5658670"/>
              <a:chExt cx="7031700" cy="295563"/>
            </a:xfrm>
          </p:grpSpPr>
          <p:cxnSp>
            <p:nvCxnSpPr>
              <p:cNvPr id="1751" name="Google Shape;1751;p90"/>
              <p:cNvCxnSpPr/>
              <p:nvPr/>
            </p:nvCxnSpPr>
            <p:spPr>
              <a:xfrm rot="10800000">
                <a:off x="1734528" y="5658733"/>
                <a:ext cx="0" cy="295500"/>
              </a:xfrm>
              <a:prstGeom prst="straightConnector1">
                <a:avLst/>
              </a:prstGeom>
              <a:noFill/>
              <a:ln w="28575" cap="flat" cmpd="sng">
                <a:solidFill>
                  <a:srgbClr val="B3B3B3"/>
                </a:solidFill>
                <a:prstDash val="solid"/>
                <a:round/>
                <a:headEnd type="none" w="sm" len="sm"/>
                <a:tailEnd type="triangle" w="med" len="med"/>
              </a:ln>
            </p:spPr>
          </p:cxnSp>
          <p:cxnSp>
            <p:nvCxnSpPr>
              <p:cNvPr id="1752" name="Google Shape;1752;p90"/>
              <p:cNvCxnSpPr/>
              <p:nvPr/>
            </p:nvCxnSpPr>
            <p:spPr>
              <a:xfrm>
                <a:off x="1720352" y="5952970"/>
                <a:ext cx="7031700" cy="0"/>
              </a:xfrm>
              <a:prstGeom prst="straightConnector1">
                <a:avLst/>
              </a:prstGeom>
              <a:noFill/>
              <a:ln w="28575" cap="flat" cmpd="sng">
                <a:solidFill>
                  <a:srgbClr val="B3B3B3"/>
                </a:solidFill>
                <a:prstDash val="solid"/>
                <a:round/>
                <a:headEnd type="none" w="sm" len="sm"/>
                <a:tailEnd type="none" w="sm" len="sm"/>
              </a:ln>
            </p:spPr>
          </p:cxnSp>
          <p:cxnSp>
            <p:nvCxnSpPr>
              <p:cNvPr id="1753" name="Google Shape;1753;p90"/>
              <p:cNvCxnSpPr/>
              <p:nvPr/>
            </p:nvCxnSpPr>
            <p:spPr>
              <a:xfrm rot="10800000">
                <a:off x="8752021" y="5658670"/>
                <a:ext cx="0" cy="294300"/>
              </a:xfrm>
              <a:prstGeom prst="straightConnector1">
                <a:avLst/>
              </a:prstGeom>
              <a:noFill/>
              <a:ln w="28575" cap="flat" cmpd="sng">
                <a:solidFill>
                  <a:srgbClr val="B3B3B3"/>
                </a:solidFill>
                <a:prstDash val="solid"/>
                <a:round/>
                <a:headEnd type="none" w="sm" len="sm"/>
                <a:tailEnd type="none" w="sm" len="sm"/>
              </a:ln>
            </p:spPr>
          </p:cxnSp>
        </p:grpSp>
        <p:sp>
          <p:nvSpPr>
            <p:cNvPr id="1754" name="Google Shape;1754;p90"/>
            <p:cNvSpPr/>
            <p:nvPr/>
          </p:nvSpPr>
          <p:spPr>
            <a:xfrm>
              <a:off x="5550149" y="3207289"/>
              <a:ext cx="1261500" cy="1292700"/>
            </a:xfrm>
            <a:prstGeom prst="rect">
              <a:avLst/>
            </a:prstGeom>
            <a:no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755" name="Google Shape;1755;p90"/>
            <p:cNvGrpSpPr/>
            <p:nvPr/>
          </p:nvGrpSpPr>
          <p:grpSpPr>
            <a:xfrm>
              <a:off x="5597395" y="2797993"/>
              <a:ext cx="1191900" cy="1607989"/>
              <a:chOff x="5555802" y="2797993"/>
              <a:chExt cx="1191900" cy="1607989"/>
            </a:xfrm>
          </p:grpSpPr>
          <p:pic>
            <p:nvPicPr>
              <p:cNvPr id="1756" name="Google Shape;1756;p90" descr="A close up of a logo&#10;&#10;Description automatically generated"/>
              <p:cNvPicPr preferRelativeResize="0"/>
              <p:nvPr/>
            </p:nvPicPr>
            <p:blipFill rotWithShape="1">
              <a:blip r:embed="rId21">
                <a:alphaModFix/>
              </a:blip>
              <a:srcRect/>
              <a:stretch/>
            </p:blipFill>
            <p:spPr>
              <a:xfrm>
                <a:off x="5613262" y="3401611"/>
                <a:ext cx="1119633" cy="248082"/>
              </a:xfrm>
              <a:prstGeom prst="rect">
                <a:avLst/>
              </a:prstGeom>
              <a:noFill/>
              <a:ln>
                <a:noFill/>
              </a:ln>
            </p:spPr>
          </p:pic>
          <p:pic>
            <p:nvPicPr>
              <p:cNvPr id="1757" name="Google Shape;1757;p90"/>
              <p:cNvPicPr preferRelativeResize="0"/>
              <p:nvPr/>
            </p:nvPicPr>
            <p:blipFill rotWithShape="1">
              <a:blip r:embed="rId22">
                <a:alphaModFix/>
              </a:blip>
              <a:srcRect/>
              <a:stretch/>
            </p:blipFill>
            <p:spPr>
              <a:xfrm>
                <a:off x="5732475" y="3785596"/>
                <a:ext cx="881208" cy="277874"/>
              </a:xfrm>
              <a:prstGeom prst="rect">
                <a:avLst/>
              </a:prstGeom>
              <a:noFill/>
              <a:ln>
                <a:noFill/>
              </a:ln>
            </p:spPr>
          </p:pic>
          <p:sp>
            <p:nvSpPr>
              <p:cNvPr id="1758" name="Google Shape;1758;p90"/>
              <p:cNvSpPr txBox="1"/>
              <p:nvPr/>
            </p:nvSpPr>
            <p:spPr>
              <a:xfrm>
                <a:off x="5555802" y="4212182"/>
                <a:ext cx="1191900" cy="19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759" name="Google Shape;1759;p90"/>
              <p:cNvPicPr preferRelativeResize="0"/>
              <p:nvPr/>
            </p:nvPicPr>
            <p:blipFill rotWithShape="1">
              <a:blip r:embed="rId23">
                <a:alphaModFix/>
              </a:blip>
              <a:srcRect/>
              <a:stretch/>
            </p:blipFill>
            <p:spPr>
              <a:xfrm>
                <a:off x="5869098" y="2797993"/>
                <a:ext cx="569333" cy="348571"/>
              </a:xfrm>
              <a:prstGeom prst="rect">
                <a:avLst/>
              </a:prstGeom>
              <a:noFill/>
              <a:ln>
                <a:noFill/>
              </a:ln>
            </p:spPr>
          </p:pic>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91"/>
          <p:cNvSpPr/>
          <p:nvPr/>
        </p:nvSpPr>
        <p:spPr>
          <a:xfrm>
            <a:off x="1651705" y="8198982"/>
            <a:ext cx="8410500" cy="860400"/>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765" name="Google Shape;1765;p91"/>
          <p:cNvSpPr/>
          <p:nvPr/>
        </p:nvSpPr>
        <p:spPr>
          <a:xfrm>
            <a:off x="1651542" y="3940058"/>
            <a:ext cx="8410500" cy="860400"/>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766" name="Google Shape;1766;p91"/>
          <p:cNvSpPr/>
          <p:nvPr/>
        </p:nvSpPr>
        <p:spPr>
          <a:xfrm>
            <a:off x="1651542" y="5004790"/>
            <a:ext cx="8410500" cy="860400"/>
          </a:xfrm>
          <a:prstGeom prst="rect">
            <a:avLst/>
          </a:prstGeom>
          <a:solidFill>
            <a:schemeClr val="lt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Cython</a:t>
            </a:r>
            <a:endParaRPr sz="3000" b="0" i="0" u="none" strike="noStrike" cap="none">
              <a:solidFill>
                <a:srgbClr val="FFFFFF"/>
              </a:solidFill>
              <a:latin typeface="Trebuchet MS"/>
              <a:ea typeface="Trebuchet MS"/>
              <a:cs typeface="Trebuchet MS"/>
              <a:sym typeface="Trebuchet MS"/>
            </a:endParaRPr>
          </a:p>
        </p:txBody>
      </p:sp>
      <p:grpSp>
        <p:nvGrpSpPr>
          <p:cNvPr id="1767" name="Google Shape;1767;p91"/>
          <p:cNvGrpSpPr/>
          <p:nvPr/>
        </p:nvGrpSpPr>
        <p:grpSpPr>
          <a:xfrm>
            <a:off x="1651542" y="6069500"/>
            <a:ext cx="8410983" cy="1925150"/>
            <a:chOff x="1651542" y="6069500"/>
            <a:chExt cx="8410983" cy="1925150"/>
          </a:xfrm>
        </p:grpSpPr>
        <p:sp>
          <p:nvSpPr>
            <p:cNvPr id="1768" name="Google Shape;1768;p91"/>
            <p:cNvSpPr/>
            <p:nvPr/>
          </p:nvSpPr>
          <p:spPr>
            <a:xfrm>
              <a:off x="1651542" y="7134250"/>
              <a:ext cx="8410500" cy="8604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769" name="Google Shape;1769;p91"/>
            <p:cNvSpPr/>
            <p:nvPr/>
          </p:nvSpPr>
          <p:spPr>
            <a:xfrm>
              <a:off x="7367925" y="6069500"/>
              <a:ext cx="2694600" cy="11829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endParaRPr sz="3000">
                <a:solidFill>
                  <a:schemeClr val="lt1"/>
                </a:solidFill>
                <a:latin typeface="Arial"/>
                <a:ea typeface="Arial"/>
                <a:cs typeface="Arial"/>
                <a:sym typeface="Arial"/>
              </a:endParaRPr>
            </a:p>
          </p:txBody>
        </p:sp>
      </p:grpSp>
      <p:sp>
        <p:nvSpPr>
          <p:cNvPr id="1770" name="Google Shape;1770;p91"/>
          <p:cNvSpPr/>
          <p:nvPr/>
        </p:nvSpPr>
        <p:spPr>
          <a:xfrm>
            <a:off x="1651540" y="2875328"/>
            <a:ext cx="8410500" cy="860400"/>
          </a:xfrm>
          <a:prstGeom prst="rect">
            <a:avLst/>
          </a:prstGeom>
          <a:solidFill>
            <a:schemeClr val="accent1"/>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CLX Applications / Use Cases</a:t>
            </a:r>
            <a:endParaRPr sz="3000" b="0" i="0" u="none" strike="noStrike" cap="none">
              <a:solidFill>
                <a:srgbClr val="FFFFFF"/>
              </a:solidFill>
              <a:latin typeface="Trebuchet MS"/>
              <a:ea typeface="Trebuchet MS"/>
              <a:cs typeface="Trebuchet MS"/>
              <a:sym typeface="Trebuchet MS"/>
            </a:endParaRPr>
          </a:p>
        </p:txBody>
      </p:sp>
      <p:grpSp>
        <p:nvGrpSpPr>
          <p:cNvPr id="1771" name="Google Shape;1771;p91"/>
          <p:cNvGrpSpPr/>
          <p:nvPr/>
        </p:nvGrpSpPr>
        <p:grpSpPr>
          <a:xfrm>
            <a:off x="1651550" y="6069500"/>
            <a:ext cx="5552775" cy="860412"/>
            <a:chOff x="1651550" y="6069500"/>
            <a:chExt cx="5552775" cy="860412"/>
          </a:xfrm>
        </p:grpSpPr>
        <p:sp>
          <p:nvSpPr>
            <p:cNvPr id="1772" name="Google Shape;1772;p91"/>
            <p:cNvSpPr/>
            <p:nvPr/>
          </p:nvSpPr>
          <p:spPr>
            <a:xfrm>
              <a:off x="1651550" y="6069512"/>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773" name="Google Shape;1773;p91"/>
            <p:cNvSpPr/>
            <p:nvPr/>
          </p:nvSpPr>
          <p:spPr>
            <a:xfrm>
              <a:off x="4509725" y="6069500"/>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774" name="Google Shape;1774;p91"/>
          <p:cNvSpPr/>
          <p:nvPr/>
        </p:nvSpPr>
        <p:spPr>
          <a:xfrm>
            <a:off x="12556719" y="2875797"/>
            <a:ext cx="4079400" cy="2562900"/>
          </a:xfrm>
          <a:prstGeom prst="rect">
            <a:avLst/>
          </a:prstGeom>
          <a:solidFill>
            <a:schemeClr val="accent5"/>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Security Products </a:t>
            </a:r>
            <a:endParaRPr sz="3000" b="0"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and SIEMs</a:t>
            </a:r>
            <a:endParaRPr sz="3000" b="0" i="0" u="none" strike="noStrike" cap="none">
              <a:solidFill>
                <a:srgbClr val="4D4D4D"/>
              </a:solidFill>
              <a:latin typeface="Trebuchet MS"/>
              <a:ea typeface="Trebuchet MS"/>
              <a:cs typeface="Trebuchet MS"/>
              <a:sym typeface="Trebuchet MS"/>
            </a:endParaRPr>
          </a:p>
        </p:txBody>
      </p:sp>
      <p:sp>
        <p:nvSpPr>
          <p:cNvPr id="1775" name="Google Shape;1775;p91"/>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CLX Technology Stack</a:t>
            </a:r>
            <a:endParaRPr/>
          </a:p>
        </p:txBody>
      </p:sp>
      <p:cxnSp>
        <p:nvCxnSpPr>
          <p:cNvPr id="1776" name="Google Shape;1776;p91"/>
          <p:cNvCxnSpPr/>
          <p:nvPr/>
        </p:nvCxnSpPr>
        <p:spPr>
          <a:xfrm>
            <a:off x="10233148" y="3305518"/>
            <a:ext cx="2152500" cy="0"/>
          </a:xfrm>
          <a:prstGeom prst="straightConnector1">
            <a:avLst/>
          </a:prstGeom>
          <a:noFill/>
          <a:ln w="31750" cap="flat" cmpd="sng">
            <a:solidFill>
              <a:srgbClr val="868686"/>
            </a:solidFill>
            <a:prstDash val="solid"/>
            <a:round/>
            <a:headEnd type="triangle" w="med" len="med"/>
            <a:tailEnd type="triangle" w="med" len="med"/>
          </a:ln>
        </p:spPr>
      </p:cxnSp>
      <p:cxnSp>
        <p:nvCxnSpPr>
          <p:cNvPr id="1777" name="Google Shape;1777;p91"/>
          <p:cNvCxnSpPr/>
          <p:nvPr/>
        </p:nvCxnSpPr>
        <p:spPr>
          <a:xfrm>
            <a:off x="10233136" y="4370243"/>
            <a:ext cx="2152500" cy="0"/>
          </a:xfrm>
          <a:prstGeom prst="straightConnector1">
            <a:avLst/>
          </a:prstGeom>
          <a:noFill/>
          <a:ln w="31750" cap="flat" cmpd="sng">
            <a:solidFill>
              <a:srgbClr val="868686"/>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9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783" name="Google Shape;1783;p9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784" name="Google Shape;1784;p92"/>
          <p:cNvGraphicFramePr/>
          <p:nvPr/>
        </p:nvGraphicFramePr>
        <p:xfrm>
          <a:off x="838227" y="2919412"/>
          <a:ext cx="10447000" cy="6169225"/>
        </p:xfrm>
        <a:graphic>
          <a:graphicData uri="http://schemas.openxmlformats.org/drawingml/2006/table">
            <a:tbl>
              <a:tblPr>
                <a:noFill/>
                <a:tableStyleId>{08BAA007-1C5A-462E-BF99-7DE65FD6A04A}</a:tableStyleId>
              </a:tblPr>
              <a:tblGrid>
                <a:gridCol w="3314725">
                  <a:extLst>
                    <a:ext uri="{9D8B030D-6E8A-4147-A177-3AD203B41FA5}">
                      <a16:colId xmlns:a16="http://schemas.microsoft.com/office/drawing/2014/main" val="20000"/>
                    </a:ext>
                  </a:extLst>
                </a:gridCol>
                <a:gridCol w="2190275">
                  <a:extLst>
                    <a:ext uri="{9D8B030D-6E8A-4147-A177-3AD203B41FA5}">
                      <a16:colId xmlns:a16="http://schemas.microsoft.com/office/drawing/2014/main" val="20001"/>
                    </a:ext>
                  </a:extLst>
                </a:gridCol>
                <a:gridCol w="2471000">
                  <a:extLst>
                    <a:ext uri="{9D8B030D-6E8A-4147-A177-3AD203B41FA5}">
                      <a16:colId xmlns:a16="http://schemas.microsoft.com/office/drawing/2014/main" val="20002"/>
                    </a:ext>
                  </a:extLst>
                </a:gridCol>
                <a:gridCol w="2471000">
                  <a:extLst>
                    <a:ext uri="{9D8B030D-6E8A-4147-A177-3AD203B41FA5}">
                      <a16:colId xmlns:a16="http://schemas.microsoft.com/office/drawing/2014/main" val="20003"/>
                    </a:ext>
                  </a:extLst>
                </a:gridCol>
              </a:tblGrid>
              <a:tr h="458475">
                <a:tc>
                  <a:txBody>
                    <a:bodyPr/>
                    <a:lstStyle/>
                    <a:p>
                      <a:pPr marL="228600" marR="0" lvl="0" indent="0" algn="l"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CLX</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Type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Proof-of-Concept</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2"/>
                        </a:buClr>
                        <a:buSzPts val="1000"/>
                        <a:buFont typeface="Arial"/>
                        <a:buNone/>
                      </a:pPr>
                      <a:r>
                        <a:rPr lang="en-US" sz="2000" u="none" strike="noStrike" cap="none">
                          <a:solidFill>
                            <a:srgbClr val="FFFFFF"/>
                          </a:solidFill>
                        </a:rPr>
                        <a:t>Stable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DGA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Network Mapping</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Asset Classification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2000" u="none" strike="noStrike" cap="none">
                        <a:solidFill>
                          <a:schemeClr val="dk2"/>
                        </a:solidFill>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Phishing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5975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Security Alert Analysis</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15100">
                <a:tc>
                  <a:txBody>
                    <a:bodyPr/>
                    <a:lstStyle/>
                    <a:p>
                      <a:pPr marL="228600" marR="0" lvl="0" indent="0" algn="l" rtl="0">
                        <a:spcBef>
                          <a:spcPts val="0"/>
                        </a:spcBef>
                        <a:spcAft>
                          <a:spcPts val="0"/>
                        </a:spcAft>
                        <a:buClr>
                          <a:schemeClr val="dk2"/>
                        </a:buClr>
                        <a:buSzPts val="1000"/>
                        <a:buFont typeface="Arial"/>
                        <a:buNone/>
                      </a:pPr>
                      <a:r>
                        <a:rPr lang="en-US" sz="1600" b="1">
                          <a:solidFill>
                            <a:srgbClr val="868686"/>
                          </a:solidFill>
                        </a:rPr>
                        <a:t>Splunk Integration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CLX Query</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75B900"/>
                        </a:highlight>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7"/>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cyBERT</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Log Parsing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8"/>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GPU Wordpiece Tokenizer</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Pre-Processing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IPv4</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DNS</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2"/>
                        </a:buClr>
                        <a:buSzPts val="1600"/>
                        <a:buFont typeface="Arial"/>
                        <a:buNone/>
                      </a:pPr>
                      <a:r>
                        <a:rPr lang="en-US" sz="1600">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bl>
          </a:graphicData>
        </a:graphic>
      </p:graphicFrame>
      <p:pic>
        <p:nvPicPr>
          <p:cNvPr id="1785" name="Google Shape;1785;p92"/>
          <p:cNvPicPr preferRelativeResize="0"/>
          <p:nvPr/>
        </p:nvPicPr>
        <p:blipFill rotWithShape="1">
          <a:blip r:embed="rId3">
            <a:alphaModFix/>
          </a:blip>
          <a:srcRect/>
          <a:stretch/>
        </p:blipFill>
        <p:spPr>
          <a:xfrm>
            <a:off x="11617660" y="2920962"/>
            <a:ext cx="3777209" cy="3083083"/>
          </a:xfrm>
          <a:prstGeom prst="rect">
            <a:avLst/>
          </a:prstGeom>
          <a:noFill/>
          <a:ln>
            <a:noFill/>
          </a:ln>
          <a:effectLst>
            <a:outerShdw blurRad="292100" dist="139700" dir="2700000" algn="tl" rotWithShape="0">
              <a:srgbClr val="333333">
                <a:alpha val="64709"/>
              </a:srgbClr>
            </a:outerShdw>
          </a:effectLst>
        </p:spPr>
      </p:pic>
      <p:pic>
        <p:nvPicPr>
          <p:cNvPr id="1786" name="Google Shape;1786;p92"/>
          <p:cNvPicPr preferRelativeResize="0"/>
          <p:nvPr/>
        </p:nvPicPr>
        <p:blipFill rotWithShape="1">
          <a:blip r:embed="rId4">
            <a:alphaModFix/>
          </a:blip>
          <a:srcRect/>
          <a:stretch/>
        </p:blipFill>
        <p:spPr>
          <a:xfrm>
            <a:off x="12143330" y="3658154"/>
            <a:ext cx="3583952" cy="2754992"/>
          </a:xfrm>
          <a:prstGeom prst="rect">
            <a:avLst/>
          </a:prstGeom>
          <a:noFill/>
          <a:ln>
            <a:noFill/>
          </a:ln>
          <a:effectLst>
            <a:outerShdw blurRad="292100" dist="139700" dir="2700000" algn="tl" rotWithShape="0">
              <a:srgbClr val="333333">
                <a:alpha val="64709"/>
              </a:srgbClr>
            </a:outerShdw>
          </a:effectLst>
        </p:spPr>
      </p:pic>
      <p:pic>
        <p:nvPicPr>
          <p:cNvPr id="1787" name="Google Shape;1787;p92"/>
          <p:cNvPicPr preferRelativeResize="0"/>
          <p:nvPr/>
        </p:nvPicPr>
        <p:blipFill rotWithShape="1">
          <a:blip r:embed="rId5">
            <a:alphaModFix/>
          </a:blip>
          <a:srcRect/>
          <a:stretch/>
        </p:blipFill>
        <p:spPr>
          <a:xfrm>
            <a:off x="12668999" y="4323835"/>
            <a:ext cx="3583954" cy="3769521"/>
          </a:xfrm>
          <a:prstGeom prst="rect">
            <a:avLst/>
          </a:prstGeom>
          <a:noFill/>
          <a:ln>
            <a:noFill/>
          </a:ln>
          <a:effectLst>
            <a:outerShdw blurRad="292100" dist="139700" dir="2700000" algn="tl" rotWithShape="0">
              <a:srgbClr val="333333">
                <a:alpha val="64709"/>
              </a:srgbClr>
            </a:outerShdw>
          </a:effectLst>
        </p:spPr>
      </p:pic>
      <p:pic>
        <p:nvPicPr>
          <p:cNvPr id="1788" name="Google Shape;1788;p92"/>
          <p:cNvPicPr preferRelativeResize="0"/>
          <p:nvPr/>
        </p:nvPicPr>
        <p:blipFill rotWithShape="1">
          <a:blip r:embed="rId6">
            <a:alphaModFix/>
          </a:blip>
          <a:srcRect/>
          <a:stretch/>
        </p:blipFill>
        <p:spPr>
          <a:xfrm>
            <a:off x="13277888" y="5105517"/>
            <a:ext cx="3583954" cy="3246138"/>
          </a:xfrm>
          <a:prstGeom prst="rect">
            <a:avLst/>
          </a:prstGeom>
          <a:noFill/>
          <a:ln>
            <a:noFill/>
          </a:ln>
          <a:effectLst>
            <a:outerShdw blurRad="292100" dist="139700" dir="2700000" algn="tl" rotWithShape="0">
              <a:srgbClr val="333333">
                <a:alpha val="64709"/>
              </a:srgbClr>
            </a:outerShdw>
          </a:effectLst>
        </p:spPr>
      </p:pic>
      <p:pic>
        <p:nvPicPr>
          <p:cNvPr id="1789" name="Google Shape;1789;p92"/>
          <p:cNvPicPr preferRelativeResize="0"/>
          <p:nvPr/>
        </p:nvPicPr>
        <p:blipFill rotWithShape="1">
          <a:blip r:embed="rId7">
            <a:alphaModFix/>
          </a:blip>
          <a:srcRect/>
          <a:stretch/>
        </p:blipFill>
        <p:spPr>
          <a:xfrm>
            <a:off x="13803556" y="5721105"/>
            <a:ext cx="3583954" cy="3546902"/>
          </a:xfrm>
          <a:prstGeom prst="rect">
            <a:avLst/>
          </a:prstGeom>
          <a:noFill/>
          <a:ln>
            <a:noFill/>
          </a:ln>
          <a:effectLst>
            <a:outerShdw blurRad="292100" dist="139700" dir="2700000" algn="tl" rotWithShape="0">
              <a:srgbClr val="333333">
                <a:alpha val="64709"/>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93"/>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cap="none"/>
              <a:t>cyBERT</a:t>
            </a:r>
            <a:endParaRPr cap="none"/>
          </a:p>
        </p:txBody>
      </p:sp>
      <p:sp>
        <p:nvSpPr>
          <p:cNvPr id="1795" name="Google Shape;1795;p93"/>
          <p:cNvSpPr txBox="1">
            <a:spLocks noGrp="1"/>
          </p:cNvSpPr>
          <p:nvPr>
            <p:ph type="body" idx="1"/>
          </p:nvPr>
        </p:nvSpPr>
        <p:spPr>
          <a:xfrm>
            <a:off x="861250" y="3505050"/>
            <a:ext cx="16626900" cy="33342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Provide a flexible method that does not use heuristics/regex to parse cybersecurity logs</a:t>
            </a:r>
            <a:br>
              <a:rPr lang="en-US">
                <a:latin typeface="Trebuchet MS"/>
                <a:ea typeface="Trebuchet MS"/>
                <a:cs typeface="Trebuchet MS"/>
                <a:sym typeface="Trebuchet MS"/>
              </a:rPr>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Built using RAPIDS and PyTorch, tested with a variety of language models (including BERT)</a:t>
            </a:r>
            <a:br>
              <a:rPr lang="en-US">
                <a:latin typeface="Trebuchet MS"/>
                <a:ea typeface="Trebuchet MS"/>
                <a:cs typeface="Trebuchet MS"/>
                <a:sym typeface="Trebuchet MS"/>
              </a:rPr>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Parsing with </a:t>
            </a:r>
            <a:r>
              <a:rPr lang="en-US" b="1">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lang="en-US" b="1">
                <a:latin typeface="Trebuchet MS"/>
                <a:ea typeface="Trebuchet MS"/>
                <a:cs typeface="Trebuchet MS"/>
                <a:sym typeface="Trebuchet MS"/>
              </a:rPr>
              <a:t>validation loss of &lt; 0.0048</a:t>
            </a:r>
            <a:br>
              <a:rPr lang="en-US" b="1">
                <a:latin typeface="Trebuchet MS"/>
                <a:ea typeface="Trebuchet MS"/>
                <a:cs typeface="Trebuchet MS"/>
                <a:sym typeface="Trebuchet MS"/>
              </a:rPr>
            </a:br>
            <a:endParaRPr b="1"/>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Second version </a:t>
            </a:r>
            <a:r>
              <a:rPr lang="en-US" b="1">
                <a:latin typeface="Trebuchet MS"/>
                <a:ea typeface="Trebuchet MS"/>
                <a:cs typeface="Trebuchet MS"/>
                <a:sym typeface="Trebuchet MS"/>
              </a:rPr>
              <a:t>~160x (min) faster </a:t>
            </a:r>
            <a:r>
              <a:rPr lang="en-US">
                <a:latin typeface="Trebuchet MS"/>
                <a:ea typeface="Trebuchet MS"/>
                <a:cs typeface="Trebuchet MS"/>
                <a:sym typeface="Trebuchet MS"/>
              </a:rPr>
              <a:t>than first version due to creation of the first all-GPU wordpiece tokenizer that supports non-truncation of logs/sentences</a:t>
            </a:r>
            <a:endParaRPr/>
          </a:p>
        </p:txBody>
      </p:sp>
      <p:sp>
        <p:nvSpPr>
          <p:cNvPr id="1796" name="Google Shape;1796;p93"/>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AI Log Parsing for Known, Unknown, and Degraded Cyber Logs</a:t>
            </a:r>
            <a:endParaRPr/>
          </a:p>
        </p:txBody>
      </p:sp>
      <p:pic>
        <p:nvPicPr>
          <p:cNvPr id="1797" name="Google Shape;1797;p93"/>
          <p:cNvPicPr preferRelativeResize="0"/>
          <p:nvPr/>
        </p:nvPicPr>
        <p:blipFill rotWithShape="1">
          <a:blip r:embed="rId3">
            <a:alphaModFix/>
          </a:blip>
          <a:srcRect/>
          <a:stretch/>
        </p:blipFill>
        <p:spPr>
          <a:xfrm>
            <a:off x="2725525" y="6839250"/>
            <a:ext cx="1654024" cy="2763174"/>
          </a:xfrm>
          <a:prstGeom prst="rect">
            <a:avLst/>
          </a:prstGeom>
          <a:noFill/>
          <a:ln>
            <a:noFill/>
          </a:ln>
        </p:spPr>
      </p:pic>
      <p:sp>
        <p:nvSpPr>
          <p:cNvPr id="1798" name="Google Shape;1798;p93"/>
          <p:cNvSpPr txBox="1"/>
          <p:nvPr/>
        </p:nvSpPr>
        <p:spPr>
          <a:xfrm>
            <a:off x="12460367"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799" name="Google Shape;1799;p93"/>
          <p:cNvPicPr preferRelativeResize="0"/>
          <p:nvPr/>
        </p:nvPicPr>
        <p:blipFill rotWithShape="1">
          <a:blip r:embed="rId4">
            <a:alphaModFix/>
          </a:blip>
          <a:srcRect/>
          <a:stretch/>
        </p:blipFill>
        <p:spPr>
          <a:xfrm>
            <a:off x="12936723" y="6958097"/>
            <a:ext cx="4044293" cy="2763182"/>
          </a:xfrm>
          <a:prstGeom prst="rect">
            <a:avLst/>
          </a:prstGeom>
          <a:noFill/>
          <a:ln>
            <a:noFill/>
          </a:ln>
        </p:spPr>
      </p:pic>
      <p:pic>
        <p:nvPicPr>
          <p:cNvPr id="1800" name="Google Shape;1800;p93"/>
          <p:cNvPicPr preferRelativeResize="0"/>
          <p:nvPr/>
        </p:nvPicPr>
        <p:blipFill rotWithShape="1">
          <a:blip r:embed="rId5">
            <a:alphaModFix/>
          </a:blip>
          <a:srcRect/>
          <a:stretch/>
        </p:blipFill>
        <p:spPr>
          <a:xfrm>
            <a:off x="7033575" y="6958096"/>
            <a:ext cx="4044294" cy="2763184"/>
          </a:xfrm>
          <a:prstGeom prst="rect">
            <a:avLst/>
          </a:prstGeom>
          <a:noFill/>
          <a:ln>
            <a:noFill/>
          </a:ln>
        </p:spPr>
      </p:pic>
      <p:sp>
        <p:nvSpPr>
          <p:cNvPr id="1801" name="Google Shape;1801;p93"/>
          <p:cNvSpPr txBox="1"/>
          <p:nvPr/>
        </p:nvSpPr>
        <p:spPr>
          <a:xfrm>
            <a:off x="6557222"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Inserted Values</a:t>
            </a:r>
            <a:endParaRPr sz="2333">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9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 SubWord Tokenizer</a:t>
            </a:r>
            <a:endParaRPr/>
          </a:p>
        </p:txBody>
      </p:sp>
      <p:sp>
        <p:nvSpPr>
          <p:cNvPr id="1807" name="Google Shape;1807;p94"/>
          <p:cNvSpPr txBox="1">
            <a:spLocks noGrp="1"/>
          </p:cNvSpPr>
          <p:nvPr>
            <p:ph type="body" idx="1"/>
          </p:nvPr>
        </p:nvSpPr>
        <p:spPr>
          <a:xfrm>
            <a:off x="949883" y="3967727"/>
            <a:ext cx="7544700" cy="49818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Only wordpiece tokenizer that supports non-truncation of logs/sentences</a:t>
            </a:r>
            <a:br>
              <a:rPr lang="en-US"/>
            </a:br>
            <a:endParaRPr/>
          </a:p>
          <a:p>
            <a:pPr marL="457200" lvl="0" indent="-381000" algn="l" rtl="0">
              <a:lnSpc>
                <a:spcPct val="90000"/>
              </a:lnSpc>
              <a:spcBef>
                <a:spcPts val="0"/>
              </a:spcBef>
              <a:spcAft>
                <a:spcPts val="0"/>
              </a:spcAft>
              <a:buSzPts val="2400"/>
              <a:buChar char="▸"/>
            </a:pPr>
            <a:r>
              <a:rPr lang="en-US"/>
              <a:t>Returns encoded tensor, attention mask, and metadata to reform broken logs</a:t>
            </a:r>
            <a:br>
              <a:rPr lang="en-US"/>
            </a:br>
            <a:endParaRPr/>
          </a:p>
          <a:p>
            <a:pPr marL="457200" lvl="0" indent="-381000" algn="l" rtl="0">
              <a:lnSpc>
                <a:spcPct val="90000"/>
              </a:lnSpc>
              <a:spcBef>
                <a:spcPts val="0"/>
              </a:spcBef>
              <a:spcAft>
                <a:spcPts val="0"/>
              </a:spcAft>
              <a:buSzPts val="2400"/>
              <a:buChar char="▸"/>
            </a:pPr>
            <a:r>
              <a:rPr lang="en-US"/>
              <a:t>Supports stride/overlap</a:t>
            </a:r>
            <a:br>
              <a:rPr lang="en-US"/>
            </a:br>
            <a:endParaRPr/>
          </a:p>
          <a:p>
            <a:pPr marL="457200" lvl="0" indent="-381000" algn="l" rtl="0">
              <a:lnSpc>
                <a:spcPct val="90000"/>
              </a:lnSpc>
              <a:spcBef>
                <a:spcPts val="0"/>
              </a:spcBef>
              <a:spcAft>
                <a:spcPts val="0"/>
              </a:spcAft>
              <a:buSzPts val="2400"/>
              <a:buChar char="▸"/>
            </a:pPr>
            <a:r>
              <a:rPr lang="en-US"/>
              <a:t>Ready for immediate pipelining into PyTorch for inference</a:t>
            </a:r>
            <a:br>
              <a:rPr lang="en-US"/>
            </a:br>
            <a:endParaRPr/>
          </a:p>
          <a:p>
            <a:pPr marL="457200" lvl="0" indent="-381000" algn="l" rtl="0">
              <a:lnSpc>
                <a:spcPct val="90000"/>
              </a:lnSpc>
              <a:spcBef>
                <a:spcPts val="0"/>
              </a:spcBef>
              <a:spcAft>
                <a:spcPts val="0"/>
              </a:spcAft>
              <a:buSzPts val="2400"/>
              <a:buChar char="▸"/>
            </a:pPr>
            <a:r>
              <a:rPr lang="en-US"/>
              <a:t>Up to 270x faster than production-ready Hugging Face wordpiece tokenizer (Python version)</a:t>
            </a:r>
            <a:endParaRPr/>
          </a:p>
        </p:txBody>
      </p:sp>
      <p:sp>
        <p:nvSpPr>
          <p:cNvPr id="1808" name="Google Shape;1808;p94"/>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Fully On-GPU Pre-Processing for BERT Training/Inference</a:t>
            </a:r>
            <a:endParaRPr/>
          </a:p>
        </p:txBody>
      </p:sp>
      <p:sp>
        <p:nvSpPr>
          <p:cNvPr id="1809" name="Google Shape;1809;p94"/>
          <p:cNvSpPr txBox="1"/>
          <p:nvPr/>
        </p:nvSpPr>
        <p:spPr>
          <a:xfrm>
            <a:off x="15897198" y="3507620"/>
            <a:ext cx="1212300" cy="31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810" name="Google Shape;1810;p94" title="Points scored"/>
          <p:cNvPicPr preferRelativeResize="0"/>
          <p:nvPr/>
        </p:nvPicPr>
        <p:blipFill>
          <a:blip r:embed="rId3">
            <a:alphaModFix/>
          </a:blip>
          <a:stretch>
            <a:fillRect/>
          </a:stretch>
        </p:blipFill>
        <p:spPr>
          <a:xfrm>
            <a:off x="8131025" y="3507625"/>
            <a:ext cx="9326451" cy="5834426"/>
          </a:xfrm>
          <a:prstGeom prst="rect">
            <a:avLst/>
          </a:prstGeom>
          <a:noFill/>
          <a:ln>
            <a:noFill/>
          </a:ln>
        </p:spPr>
      </p:pic>
      <p:sp>
        <p:nvSpPr>
          <p:cNvPr id="1811" name="Google Shape;1811;p94"/>
          <p:cNvSpPr txBox="1"/>
          <p:nvPr/>
        </p:nvSpPr>
        <p:spPr>
          <a:xfrm>
            <a:off x="9021900" y="9342050"/>
            <a:ext cx="754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333" i="1">
                <a:solidFill>
                  <a:schemeClr val="dk2"/>
                </a:solidFill>
                <a:latin typeface="Trebuchet MS"/>
                <a:ea typeface="Trebuchet MS"/>
                <a:cs typeface="Trebuchet MS"/>
                <a:sym typeface="Trebuchet MS"/>
              </a:rPr>
              <a:t>CPU numbers ran on 2x Intel Xeon E5 v4 @ 2.2 GHz. GPU numbers ran on 1x NVIDIA Tesla V100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sp>
        <p:nvSpPr>
          <p:cNvPr id="1816" name="Google Shape;1816;p95"/>
          <p:cNvSpPr txBox="1">
            <a:spLocks noGrp="1"/>
          </p:cNvSpPr>
          <p:nvPr>
            <p:ph type="title"/>
          </p:nvPr>
        </p:nvSpPr>
        <p:spPr>
          <a:xfrm>
            <a:off x="830580" y="1229044"/>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CLX Query</a:t>
            </a:r>
            <a:endParaRPr/>
          </a:p>
        </p:txBody>
      </p:sp>
      <p:sp>
        <p:nvSpPr>
          <p:cNvPr id="1817" name="Google Shape;1817;p95"/>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Query Long-Term Data Store Directly from Splunk</a:t>
            </a:r>
            <a:endParaRPr/>
          </a:p>
        </p:txBody>
      </p:sp>
      <p:pic>
        <p:nvPicPr>
          <p:cNvPr id="1818" name="Google Shape;1818;p95"/>
          <p:cNvPicPr preferRelativeResize="0"/>
          <p:nvPr/>
        </p:nvPicPr>
        <p:blipFill rotWithShape="1">
          <a:blip r:embed="rId3">
            <a:alphaModFix/>
          </a:blip>
          <a:srcRect/>
          <a:stretch/>
        </p:blipFill>
        <p:spPr>
          <a:xfrm>
            <a:off x="698325" y="3711373"/>
            <a:ext cx="13342461" cy="5680689"/>
          </a:xfrm>
          <a:prstGeom prst="rect">
            <a:avLst/>
          </a:prstGeom>
          <a:noFill/>
          <a:ln>
            <a:noFill/>
          </a:ln>
        </p:spPr>
      </p:pic>
      <p:sp>
        <p:nvSpPr>
          <p:cNvPr id="1819" name="Google Shape;1819;p95"/>
          <p:cNvSpPr/>
          <p:nvPr/>
        </p:nvSpPr>
        <p:spPr>
          <a:xfrm>
            <a:off x="698325" y="4522032"/>
            <a:ext cx="8087100" cy="447900"/>
          </a:xfrm>
          <a:prstGeom prst="rect">
            <a:avLst/>
          </a:prstGeom>
          <a:no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nvGrpSpPr>
          <p:cNvPr id="1820" name="Google Shape;1820;p95"/>
          <p:cNvGrpSpPr/>
          <p:nvPr/>
        </p:nvGrpSpPr>
        <p:grpSpPr>
          <a:xfrm>
            <a:off x="1986031" y="6192865"/>
            <a:ext cx="12691754" cy="1991040"/>
            <a:chOff x="2979914" y="4002168"/>
            <a:chExt cx="7614900" cy="1194600"/>
          </a:xfrm>
        </p:grpSpPr>
        <p:sp>
          <p:nvSpPr>
            <p:cNvPr id="1821" name="Google Shape;1821;p95"/>
            <p:cNvSpPr/>
            <p:nvPr/>
          </p:nvSpPr>
          <p:spPr>
            <a:xfrm>
              <a:off x="2979914" y="4002168"/>
              <a:ext cx="7614900" cy="1194600"/>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822" name="Google Shape;1822;p95"/>
            <p:cNvPicPr preferRelativeResize="0"/>
            <p:nvPr/>
          </p:nvPicPr>
          <p:blipFill rotWithShape="1">
            <a:blip r:embed="rId4">
              <a:alphaModFix/>
            </a:blip>
            <a:srcRect/>
            <a:stretch/>
          </p:blipFill>
          <p:spPr>
            <a:xfrm>
              <a:off x="3100244" y="4125120"/>
              <a:ext cx="7374208" cy="948615"/>
            </a:xfrm>
            <a:prstGeom prst="rect">
              <a:avLst/>
            </a:prstGeom>
            <a:noFill/>
            <a:ln>
              <a:noFill/>
            </a:ln>
          </p:spPr>
        </p:pic>
      </p:grpSp>
      <p:pic>
        <p:nvPicPr>
          <p:cNvPr id="1823" name="Google Shape;1823;p95"/>
          <p:cNvPicPr preferRelativeResize="0"/>
          <p:nvPr/>
        </p:nvPicPr>
        <p:blipFill rotWithShape="1">
          <a:blip r:embed="rId5">
            <a:alphaModFix/>
          </a:blip>
          <a:srcRect/>
          <a:stretch/>
        </p:blipFill>
        <p:spPr>
          <a:xfrm>
            <a:off x="14898909" y="4545435"/>
            <a:ext cx="2806320" cy="841897"/>
          </a:xfrm>
          <a:prstGeom prst="rect">
            <a:avLst/>
          </a:prstGeom>
          <a:noFill/>
          <a:ln>
            <a:noFill/>
          </a:ln>
        </p:spPr>
      </p:pic>
      <p:pic>
        <p:nvPicPr>
          <p:cNvPr id="1824" name="Google Shape;1824;p95"/>
          <p:cNvPicPr preferRelativeResize="0"/>
          <p:nvPr/>
        </p:nvPicPr>
        <p:blipFill rotWithShape="1">
          <a:blip r:embed="rId6">
            <a:alphaModFix/>
          </a:blip>
          <a:srcRect/>
          <a:stretch/>
        </p:blipFill>
        <p:spPr>
          <a:xfrm>
            <a:off x="14311727" y="3113308"/>
            <a:ext cx="3980682" cy="1463727"/>
          </a:xfrm>
          <a:prstGeom prst="rect">
            <a:avLst/>
          </a:prstGeom>
          <a:noFill/>
          <a:ln>
            <a:noFill/>
          </a:ln>
        </p:spPr>
      </p:pic>
      <p:pic>
        <p:nvPicPr>
          <p:cNvPr id="1825" name="Google Shape;1825;p95"/>
          <p:cNvPicPr preferRelativeResize="0"/>
          <p:nvPr/>
        </p:nvPicPr>
        <p:blipFill rotWithShape="1">
          <a:blip r:embed="rId7">
            <a:alphaModFix/>
          </a:blip>
          <a:srcRect/>
          <a:stretch/>
        </p:blipFill>
        <p:spPr>
          <a:xfrm>
            <a:off x="15304042" y="5784979"/>
            <a:ext cx="1996050" cy="1225347"/>
          </a:xfrm>
          <a:prstGeom prst="rect">
            <a:avLst/>
          </a:prstGeom>
          <a:noFill/>
          <a:ln>
            <a:noFill/>
          </a:ln>
        </p:spPr>
      </p:pic>
      <p:cxnSp>
        <p:nvCxnSpPr>
          <p:cNvPr id="1826" name="Google Shape;1826;p95"/>
          <p:cNvCxnSpPr/>
          <p:nvPr/>
        </p:nvCxnSpPr>
        <p:spPr>
          <a:xfrm>
            <a:off x="709875" y="5005125"/>
            <a:ext cx="1239300" cy="3164400"/>
          </a:xfrm>
          <a:prstGeom prst="straightConnector1">
            <a:avLst/>
          </a:prstGeom>
          <a:noFill/>
          <a:ln w="28575" cap="flat" cmpd="sng">
            <a:solidFill>
              <a:srgbClr val="9900FF"/>
            </a:solidFill>
            <a:prstDash val="dash"/>
            <a:round/>
            <a:headEnd type="none" w="med" len="med"/>
            <a:tailEnd type="none" w="med" len="med"/>
          </a:ln>
        </p:spPr>
      </p:cxnSp>
      <p:cxnSp>
        <p:nvCxnSpPr>
          <p:cNvPr id="1827" name="Google Shape;1827;p95"/>
          <p:cNvCxnSpPr/>
          <p:nvPr/>
        </p:nvCxnSpPr>
        <p:spPr>
          <a:xfrm>
            <a:off x="8879300" y="4547925"/>
            <a:ext cx="5775300" cy="1576200"/>
          </a:xfrm>
          <a:prstGeom prst="straightConnector1">
            <a:avLst/>
          </a:prstGeom>
          <a:noFill/>
          <a:ln w="28575" cap="flat" cmpd="sng">
            <a:solidFill>
              <a:srgbClr val="9900FF"/>
            </a:solidFill>
            <a:prstDash val="dash"/>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96"/>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Visualization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4"/>
          <p:cNvSpPr txBox="1"/>
          <p:nvPr/>
        </p:nvSpPr>
        <p:spPr>
          <a:xfrm>
            <a:off x="14712080" y="4499466"/>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25-100x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Less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Flexible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Primarily In-Memory</a:t>
            </a:r>
            <a:endParaRPr sz="2000" b="0" i="0" u="none" strike="noStrike" cap="none">
              <a:solidFill>
                <a:schemeClr val="dk2"/>
              </a:solidFill>
              <a:latin typeface="Arial"/>
              <a:ea typeface="Arial"/>
              <a:cs typeface="Arial"/>
              <a:sym typeface="Arial"/>
            </a:endParaRPr>
          </a:p>
        </p:txBody>
      </p:sp>
      <p:sp>
        <p:nvSpPr>
          <p:cNvPr id="602" name="Google Shape;602;p24"/>
          <p:cNvSpPr/>
          <p:nvPr/>
        </p:nvSpPr>
        <p:spPr>
          <a:xfrm>
            <a:off x="949058"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3" name="Google Shape;603;p24"/>
          <p:cNvSpPr/>
          <p:nvPr/>
        </p:nvSpPr>
        <p:spPr>
          <a:xfrm>
            <a:off x="539515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04" name="Google Shape;604;p24"/>
          <p:cNvSpPr/>
          <p:nvPr/>
        </p:nvSpPr>
        <p:spPr>
          <a:xfrm>
            <a:off x="643940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5" name="Google Shape;605;p24"/>
          <p:cNvSpPr/>
          <p:nvPr/>
        </p:nvSpPr>
        <p:spPr>
          <a:xfrm>
            <a:off x="10877445"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06" name="Google Shape;606;p24"/>
          <p:cNvSpPr/>
          <p:nvPr/>
        </p:nvSpPr>
        <p:spPr>
          <a:xfrm>
            <a:off x="11914303" y="334612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7" name="Google Shape;607;p24"/>
          <p:cNvSpPr/>
          <p:nvPr/>
        </p:nvSpPr>
        <p:spPr>
          <a:xfrm>
            <a:off x="1920383" y="334471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08" name="Google Shape;608;p24"/>
          <p:cNvSpPr/>
          <p:nvPr/>
        </p:nvSpPr>
        <p:spPr>
          <a:xfrm>
            <a:off x="7407508" y="334471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09" name="Google Shape;609;p24"/>
          <p:cNvSpPr/>
          <p:nvPr/>
        </p:nvSpPr>
        <p:spPr>
          <a:xfrm>
            <a:off x="12881350" y="334471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0" name="Google Shape;610;p24"/>
          <p:cNvSpPr/>
          <p:nvPr/>
        </p:nvSpPr>
        <p:spPr>
          <a:xfrm>
            <a:off x="949058" y="5113789"/>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1" name="Google Shape;611;p24"/>
          <p:cNvSpPr/>
          <p:nvPr/>
        </p:nvSpPr>
        <p:spPr>
          <a:xfrm>
            <a:off x="1920383" y="5114143"/>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12" name="Google Shape;612;p24"/>
          <p:cNvSpPr/>
          <p:nvPr/>
        </p:nvSpPr>
        <p:spPr>
          <a:xfrm>
            <a:off x="4700206" y="5113448"/>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13" name="Google Shape;613;p24"/>
          <p:cNvSpPr/>
          <p:nvPr/>
        </p:nvSpPr>
        <p:spPr>
          <a:xfrm>
            <a:off x="7478416" y="5113448"/>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4" name="Google Shape;614;p24"/>
          <p:cNvSpPr/>
          <p:nvPr/>
        </p:nvSpPr>
        <p:spPr>
          <a:xfrm>
            <a:off x="947446" y="6881614"/>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5" name="Google Shape;615;p24"/>
          <p:cNvSpPr/>
          <p:nvPr/>
        </p:nvSpPr>
        <p:spPr>
          <a:xfrm>
            <a:off x="1920383"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16" name="Google Shape;616;p24"/>
          <p:cNvSpPr/>
          <p:nvPr/>
        </p:nvSpPr>
        <p:spPr>
          <a:xfrm>
            <a:off x="2464641" y="6882184"/>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617" name="Google Shape;617;p24"/>
          <p:cNvSpPr/>
          <p:nvPr/>
        </p:nvSpPr>
        <p:spPr>
          <a:xfrm>
            <a:off x="308891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18" name="Google Shape;618;p24"/>
          <p:cNvSpPr/>
          <p:nvPr/>
        </p:nvSpPr>
        <p:spPr>
          <a:xfrm>
            <a:off x="3713199"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19" name="Google Shape;619;p24"/>
          <p:cNvSpPr/>
          <p:nvPr/>
        </p:nvSpPr>
        <p:spPr>
          <a:xfrm>
            <a:off x="4257458" y="6882184"/>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620" name="Google Shape;620;p24"/>
          <p:cNvSpPr/>
          <p:nvPr/>
        </p:nvSpPr>
        <p:spPr>
          <a:xfrm>
            <a:off x="488174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21" name="Google Shape;621;p24"/>
          <p:cNvSpPr/>
          <p:nvPr/>
        </p:nvSpPr>
        <p:spPr>
          <a:xfrm>
            <a:off x="5498834"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2" name="Google Shape;622;p24"/>
          <p:cNvSpPr/>
          <p:nvPr/>
        </p:nvSpPr>
        <p:spPr>
          <a:xfrm>
            <a:off x="6043093" y="6882184"/>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623" name="Google Shape;623;p24"/>
          <p:cNvCxnSpPr/>
          <p:nvPr/>
        </p:nvCxnSpPr>
        <p:spPr>
          <a:xfrm flipH="1">
            <a:off x="10503936" y="4606149"/>
            <a:ext cx="4114800" cy="1005900"/>
          </a:xfrm>
          <a:prstGeom prst="bentConnector3">
            <a:avLst>
              <a:gd name="adj1" fmla="val 42"/>
            </a:avLst>
          </a:prstGeom>
          <a:noFill/>
          <a:ln w="12700" cap="flat" cmpd="sng">
            <a:solidFill>
              <a:schemeClr val="dk2"/>
            </a:solidFill>
            <a:prstDash val="solid"/>
            <a:round/>
            <a:headEnd type="none" w="sm" len="sm"/>
            <a:tailEnd type="triangle" w="lg" len="lg"/>
          </a:ln>
        </p:spPr>
      </p:cxnSp>
      <p:sp>
        <p:nvSpPr>
          <p:cNvPr id="624" name="Google Shape;624;p24"/>
          <p:cNvSpPr txBox="1"/>
          <p:nvPr/>
        </p:nvSpPr>
        <p:spPr>
          <a:xfrm>
            <a:off x="8910413" y="6300670"/>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5-10x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More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Rigid</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Substantially on GPU</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dk2"/>
              </a:solidFill>
              <a:latin typeface="Trebuchet MS"/>
              <a:ea typeface="Trebuchet MS"/>
              <a:cs typeface="Trebuchet MS"/>
              <a:sym typeface="Trebuchet MS"/>
            </a:endParaRPr>
          </a:p>
        </p:txBody>
      </p:sp>
      <p:sp>
        <p:nvSpPr>
          <p:cNvPr id="625" name="Google Shape;625;p24"/>
          <p:cNvSpPr txBox="1"/>
          <p:nvPr/>
        </p:nvSpPr>
        <p:spPr>
          <a:xfrm>
            <a:off x="816066" y="6360248"/>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Traditional GPU Processing</a:t>
            </a:r>
            <a:endParaRPr sz="2000" b="0" i="0" u="none" strike="noStrike" cap="none">
              <a:solidFill>
                <a:schemeClr val="dk2"/>
              </a:solidFill>
              <a:latin typeface="Trebuchet MS"/>
              <a:ea typeface="Trebuchet MS"/>
              <a:cs typeface="Trebuchet MS"/>
              <a:sym typeface="Trebuchet MS"/>
            </a:endParaRPr>
          </a:p>
        </p:txBody>
      </p:sp>
      <p:sp>
        <p:nvSpPr>
          <p:cNvPr id="626" name="Google Shape;626;p24"/>
          <p:cNvSpPr txBox="1"/>
          <p:nvPr/>
        </p:nvSpPr>
        <p:spPr>
          <a:xfrm>
            <a:off x="816066" y="280525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Hadoop Processing, Reading from Disk</a:t>
            </a:r>
            <a:endParaRPr sz="1100" b="0" i="0" u="none" strike="noStrike" cap="none">
              <a:solidFill>
                <a:srgbClr val="000000"/>
              </a:solidFill>
              <a:latin typeface="Arial"/>
              <a:ea typeface="Arial"/>
              <a:cs typeface="Arial"/>
              <a:sym typeface="Arial"/>
            </a:endParaRPr>
          </a:p>
        </p:txBody>
      </p:sp>
      <p:sp>
        <p:nvSpPr>
          <p:cNvPr id="627" name="Google Shape;627;p24"/>
          <p:cNvSpPr txBox="1"/>
          <p:nvPr/>
        </p:nvSpPr>
        <p:spPr>
          <a:xfrm>
            <a:off x="816066" y="4586379"/>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Spark In-Memory Processing</a:t>
            </a:r>
            <a:endParaRPr sz="1100" b="0" i="0" u="none" strike="noStrike" cap="none">
              <a:solidFill>
                <a:srgbClr val="000000"/>
              </a:solidFill>
              <a:latin typeface="Arial"/>
              <a:ea typeface="Arial"/>
              <a:cs typeface="Arial"/>
              <a:sym typeface="Arial"/>
            </a:endParaRPr>
          </a:p>
        </p:txBody>
      </p:sp>
      <p:sp>
        <p:nvSpPr>
          <p:cNvPr id="628" name="Google Shape;628;p2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629" name="Google Shape;629;p2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
        <p:nvSpPr>
          <p:cNvPr id="630" name="Google Shape;630;p24"/>
          <p:cNvSpPr txBox="1"/>
          <p:nvPr/>
        </p:nvSpPr>
        <p:spPr>
          <a:xfrm>
            <a:off x="797198" y="8045196"/>
            <a:ext cx="7155000" cy="5695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RAPIDS</a:t>
            </a:r>
            <a:endParaRPr sz="2000" b="0" i="0" u="none" strike="noStrike" cap="none">
              <a:solidFill>
                <a:srgbClr val="000000"/>
              </a:solidFill>
              <a:latin typeface="Arial"/>
              <a:ea typeface="Arial"/>
              <a:cs typeface="Arial"/>
              <a:sym typeface="Arial"/>
            </a:endParaRPr>
          </a:p>
        </p:txBody>
      </p:sp>
      <p:sp>
        <p:nvSpPr>
          <p:cNvPr id="631" name="Google Shape;631;p24"/>
          <p:cNvSpPr/>
          <p:nvPr/>
        </p:nvSpPr>
        <p:spPr>
          <a:xfrm>
            <a:off x="942064" y="8618889"/>
            <a:ext cx="893000" cy="1000057"/>
          </a:xfrm>
          <a:prstGeom prst="rect">
            <a:avLst/>
          </a:prstGeom>
          <a:solidFill>
            <a:srgbClr val="0C0C0C"/>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Arrow</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Read</a:t>
            </a:r>
            <a:endParaRPr sz="1333" b="0" i="0" u="none" strike="noStrike" cap="none">
              <a:solidFill>
                <a:srgbClr val="000000"/>
              </a:solidFill>
              <a:latin typeface="Trebuchet MS"/>
              <a:ea typeface="Trebuchet MS"/>
              <a:cs typeface="Trebuchet MS"/>
              <a:sym typeface="Trebuchet MS"/>
            </a:endParaRPr>
          </a:p>
        </p:txBody>
      </p:sp>
      <p:sp>
        <p:nvSpPr>
          <p:cNvPr id="632" name="Google Shape;632;p24"/>
          <p:cNvSpPr/>
          <p:nvPr/>
        </p:nvSpPr>
        <p:spPr>
          <a:xfrm>
            <a:off x="2519552" y="8618887"/>
            <a:ext cx="684500" cy="1000057"/>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ETL</a:t>
            </a:r>
            <a:endParaRPr sz="1500" b="0" i="0" u="none" strike="noStrike" cap="none">
              <a:solidFill>
                <a:srgbClr val="000000"/>
              </a:solidFill>
              <a:latin typeface="Trebuchet MS"/>
              <a:ea typeface="Trebuchet MS"/>
              <a:cs typeface="Trebuchet MS"/>
              <a:sym typeface="Trebuchet MS"/>
            </a:endParaRPr>
          </a:p>
        </p:txBody>
      </p:sp>
      <p:sp>
        <p:nvSpPr>
          <p:cNvPr id="633" name="Google Shape;633;p24"/>
          <p:cNvSpPr/>
          <p:nvPr/>
        </p:nvSpPr>
        <p:spPr>
          <a:xfrm>
            <a:off x="3204059" y="8618885"/>
            <a:ext cx="684500" cy="1000057"/>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ML</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Train</a:t>
            </a:r>
            <a:endParaRPr sz="1333" b="0" i="0" u="none" strike="noStrike" cap="none">
              <a:solidFill>
                <a:srgbClr val="000000"/>
              </a:solidFill>
              <a:latin typeface="Trebuchet MS"/>
              <a:ea typeface="Trebuchet MS"/>
              <a:cs typeface="Trebuchet MS"/>
              <a:sym typeface="Trebuchet MS"/>
            </a:endParaRPr>
          </a:p>
        </p:txBody>
      </p:sp>
      <p:sp>
        <p:nvSpPr>
          <p:cNvPr id="634" name="Google Shape;634;p24"/>
          <p:cNvSpPr/>
          <p:nvPr/>
        </p:nvSpPr>
        <p:spPr>
          <a:xfrm>
            <a:off x="1835046" y="8618887"/>
            <a:ext cx="684500" cy="1000057"/>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Query</a:t>
            </a:r>
            <a:endParaRPr sz="1500" b="0" i="0" u="none" strike="noStrike" cap="none">
              <a:solidFill>
                <a:srgbClr val="000000"/>
              </a:solidFill>
              <a:latin typeface="Trebuchet MS"/>
              <a:ea typeface="Trebuchet MS"/>
              <a:cs typeface="Trebuchet MS"/>
              <a:sym typeface="Trebuchet MS"/>
            </a:endParaRPr>
          </a:p>
        </p:txBody>
      </p:sp>
      <p:cxnSp>
        <p:nvCxnSpPr>
          <p:cNvPr id="635" name="Google Shape;635;p24"/>
          <p:cNvCxnSpPr/>
          <p:nvPr/>
        </p:nvCxnSpPr>
        <p:spPr>
          <a:xfrm flipH="1">
            <a:off x="4064980" y="6298334"/>
            <a:ext cx="4755000" cy="2834700"/>
          </a:xfrm>
          <a:prstGeom prst="bentConnector3">
            <a:avLst>
              <a:gd name="adj1" fmla="val 79"/>
            </a:avLst>
          </a:prstGeom>
          <a:noFill/>
          <a:ln w="12700" cap="flat" cmpd="sng">
            <a:solidFill>
              <a:schemeClr val="dk2"/>
            </a:solidFill>
            <a:prstDash val="solid"/>
            <a:round/>
            <a:headEnd type="none" w="sm" len="sm"/>
            <a:tailEnd type="triangle" w="lg" len="lg"/>
          </a:ln>
        </p:spPr>
      </p:cxnSp>
      <p:sp>
        <p:nvSpPr>
          <p:cNvPr id="636" name="Google Shape;636;p24"/>
          <p:cNvSpPr txBox="1"/>
          <p:nvPr/>
        </p:nvSpPr>
        <p:spPr>
          <a:xfrm>
            <a:off x="8895899" y="7882244"/>
            <a:ext cx="3354028" cy="149145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50-100x Improvement</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Same Code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637" name="Google Shape;637;p24"/>
          <p:cNvCxnSpPr/>
          <p:nvPr/>
        </p:nvCxnSpPr>
        <p:spPr>
          <a:xfrm flipH="1">
            <a:off x="6899680" y="7385098"/>
            <a:ext cx="1920300" cy="600"/>
          </a:xfrm>
          <a:prstGeom prst="bentConnector3">
            <a:avLst>
              <a:gd name="adj1" fmla="val 79"/>
            </a:avLst>
          </a:prstGeom>
          <a:noFill/>
          <a:ln w="12700" cap="flat" cmpd="sng">
            <a:solidFill>
              <a:schemeClr val="dk2"/>
            </a:solidFill>
            <a:prstDash val="solid"/>
            <a:round/>
            <a:headEnd type="none" w="sm" len="sm"/>
            <a:tailEnd type="triangle" w="lg" len="lg"/>
          </a:ln>
        </p:spPr>
      </p:cxnSp>
      <p:grpSp>
        <p:nvGrpSpPr>
          <p:cNvPr id="638" name="Google Shape;638;p24"/>
          <p:cNvGrpSpPr/>
          <p:nvPr/>
        </p:nvGrpSpPr>
        <p:grpSpPr>
          <a:xfrm>
            <a:off x="445988" y="2668005"/>
            <a:ext cx="17289990" cy="5373023"/>
            <a:chOff x="527497" y="2667980"/>
            <a:chExt cx="17289990" cy="5373023"/>
          </a:xfrm>
        </p:grpSpPr>
        <p:sp>
          <p:nvSpPr>
            <p:cNvPr id="639" name="Google Shape;639;p24"/>
            <p:cNvSpPr/>
            <p:nvPr/>
          </p:nvSpPr>
          <p:spPr>
            <a:xfrm>
              <a:off x="527497" y="2667980"/>
              <a:ext cx="17289990" cy="362309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0" name="Google Shape;640;p24"/>
            <p:cNvSpPr/>
            <p:nvPr/>
          </p:nvSpPr>
          <p:spPr>
            <a:xfrm>
              <a:off x="527497" y="6179276"/>
              <a:ext cx="6581226" cy="1861727"/>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1" name="Google Shape;641;p24"/>
            <p:cNvSpPr/>
            <p:nvPr/>
          </p:nvSpPr>
          <p:spPr>
            <a:xfrm>
              <a:off x="7128387" y="6276440"/>
              <a:ext cx="1782026" cy="1145440"/>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2" name="Google Shape;642;p24"/>
            <p:cNvSpPr/>
            <p:nvPr/>
          </p:nvSpPr>
          <p:spPr>
            <a:xfrm>
              <a:off x="8996520" y="6276440"/>
              <a:ext cx="2638306" cy="120335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9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cuXfilter</a:t>
            </a:r>
            <a:endParaRPr/>
          </a:p>
        </p:txBody>
      </p:sp>
      <p:sp>
        <p:nvSpPr>
          <p:cNvPr id="1839" name="Google Shape;1839;p9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Cross-Filtering</a:t>
            </a:r>
            <a:endParaRPr/>
          </a:p>
        </p:txBody>
      </p:sp>
      <p:pic>
        <p:nvPicPr>
          <p:cNvPr id="1840" name="Google Shape;1840;p97"/>
          <p:cNvPicPr preferRelativeResize="0"/>
          <p:nvPr/>
        </p:nvPicPr>
        <p:blipFill>
          <a:blip r:embed="rId3">
            <a:alphaModFix/>
          </a:blip>
          <a:stretch>
            <a:fillRect/>
          </a:stretch>
        </p:blipFill>
        <p:spPr>
          <a:xfrm>
            <a:off x="10039800" y="3855750"/>
            <a:ext cx="7637976" cy="4296351"/>
          </a:xfrm>
          <a:prstGeom prst="rect">
            <a:avLst/>
          </a:prstGeom>
          <a:noFill/>
          <a:ln>
            <a:noFill/>
          </a:ln>
        </p:spPr>
      </p:pic>
      <p:sp>
        <p:nvSpPr>
          <p:cNvPr id="1841" name="Google Shape;1841;p97"/>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STREAMLINED FOR NOTEBOOKS</a:t>
            </a:r>
            <a:endParaRPr/>
          </a:p>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Cuxfilter</a:t>
            </a:r>
            <a:r>
              <a:rPr lang="en-US"/>
              <a:t> allows you to visually explore your cuDF dataframes through fully cross-filtered dashboards in less than 10 lines of notebook code.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r>
              <a:rPr lang="en-US" sz="2800">
                <a:solidFill>
                  <a:schemeClr val="lt2"/>
                </a:solidFill>
              </a:rPr>
              <a:t>MINIMAL COMPLEXITY &amp; FAST RESULTS</a:t>
            </a:r>
            <a:endParaRPr/>
          </a:p>
          <a:p>
            <a:pPr marL="0" lvl="0" indent="0" algn="l" rtl="0">
              <a:spcBef>
                <a:spcPts val="1000"/>
              </a:spcBef>
              <a:spcAft>
                <a:spcPts val="0"/>
              </a:spcAft>
              <a:buNone/>
            </a:pPr>
            <a:r>
              <a:rPr lang="en-US"/>
              <a:t>Select from vetted chart libraries, pre-designed layouts, and multiple themes to find the best fit for a use case, at speeds typically 20x faster per chart than Pandas.</a:t>
            </a:r>
            <a:endParaRPr/>
          </a:p>
          <a:p>
            <a:pPr marL="0" lvl="0" indent="0" algn="l" rtl="0">
              <a:spcBef>
                <a:spcPts val="1000"/>
              </a:spcBef>
              <a:spcAft>
                <a:spcPts val="0"/>
              </a:spcAft>
              <a:buNone/>
            </a:pPr>
            <a:endParaRPr/>
          </a:p>
          <a:p>
            <a:pPr marL="0" lvl="0" indent="0" algn="l" rtl="0">
              <a:spcBef>
                <a:spcPts val="1000"/>
              </a:spcBef>
              <a:spcAft>
                <a:spcPts val="0"/>
              </a:spcAft>
              <a:buNone/>
            </a:pPr>
            <a:r>
              <a:rPr lang="en-US" sz="2800">
                <a:solidFill>
                  <a:schemeClr val="lt2"/>
                </a:solidFill>
              </a:rPr>
              <a:t>SEAMLESS INTEGRATION WITH RAPIDS</a:t>
            </a:r>
            <a:endParaRPr/>
          </a:p>
          <a:p>
            <a:pPr marL="0" lvl="0" indent="0" algn="l" rtl="0">
              <a:spcBef>
                <a:spcPts val="1000"/>
              </a:spcBef>
              <a:spcAft>
                <a:spcPts val="0"/>
              </a:spcAft>
              <a:buNone/>
            </a:pPr>
            <a:r>
              <a:rPr lang="en-US"/>
              <a:t>Cuxfilter is designed to be easy to </a:t>
            </a:r>
            <a:r>
              <a:rPr lang="en-US" u="sng">
                <a:solidFill>
                  <a:srgbClr val="999999"/>
                </a:solidFill>
                <a:hlinkClick r:id="rId5">
                  <a:extLst>
                    <a:ext uri="{A12FA001-AC4F-418D-AE19-62706E023703}">
                      <ahyp:hlinkClr xmlns:ahyp="http://schemas.microsoft.com/office/drawing/2018/hyperlinkcolor" val="tx"/>
                    </a:ext>
                  </a:extLst>
                </a:hlinkClick>
              </a:rPr>
              <a:t>install</a:t>
            </a:r>
            <a:r>
              <a:rPr lang="en-US"/>
              <a:t> and use with RAPIDS. Learn more about our approach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p:txBody>
      </p:sp>
      <p:sp>
        <p:nvSpPr>
          <p:cNvPr id="1842" name="Google Shape;1842;p97"/>
          <p:cNvSpPr txBox="1"/>
          <p:nvPr/>
        </p:nvSpPr>
        <p:spPr>
          <a:xfrm>
            <a:off x="11515338" y="8333097"/>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https://docs.rapids.ai/api/cuxfilter/stable</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9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pyViz Integrations</a:t>
            </a:r>
            <a:endParaRPr/>
          </a:p>
        </p:txBody>
      </p:sp>
      <p:sp>
        <p:nvSpPr>
          <p:cNvPr id="1848" name="Google Shape;1848;p9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Python Visualizations</a:t>
            </a:r>
            <a:endParaRPr/>
          </a:p>
        </p:txBody>
      </p:sp>
      <p:sp>
        <p:nvSpPr>
          <p:cNvPr id="1849" name="Google Shape;1849;p98"/>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ACCELERATED PYTHON VIZ</a:t>
            </a:r>
            <a:endParaRPr/>
          </a:p>
          <a:p>
            <a:pPr marL="0" lvl="0" indent="0" algn="l" rtl="0">
              <a:lnSpc>
                <a:spcPct val="90000"/>
              </a:lnSpc>
              <a:spcBef>
                <a:spcPts val="1000"/>
              </a:spcBef>
              <a:spcAft>
                <a:spcPts val="0"/>
              </a:spcAft>
              <a:buNone/>
            </a:pPr>
            <a:r>
              <a:rPr lang="en-US"/>
              <a:t>The RAPIDS focus on python makes it straightforward to integrate GPU acceleration for most </a:t>
            </a:r>
            <a:r>
              <a:rPr lang="en-US" u="sng">
                <a:solidFill>
                  <a:srgbClr val="999999"/>
                </a:solidFill>
                <a:hlinkClick r:id="rId3">
                  <a:extLst>
                    <a:ext uri="{A12FA001-AC4F-418D-AE19-62706E023703}">
                      <ahyp:hlinkClr xmlns:ahyp="http://schemas.microsoft.com/office/drawing/2018/hyperlinkcolor" val="tx"/>
                    </a:ext>
                  </a:extLst>
                </a:hlinkClick>
              </a:rPr>
              <a:t>python visualization </a:t>
            </a:r>
            <a:r>
              <a:rPr lang="en-US" u="sng">
                <a:solidFill>
                  <a:srgbClr val="999999"/>
                </a:solidFill>
                <a:hlinkClick r:id="rId3">
                  <a:extLst>
                    <a:ext uri="{A12FA001-AC4F-418D-AE19-62706E023703}">
                      <ahyp:hlinkClr xmlns:ahyp="http://schemas.microsoft.com/office/drawing/2018/hyperlinkcolor" val="tx"/>
                    </a:ext>
                  </a:extLst>
                </a:hlinkClick>
              </a:rPr>
              <a:t>libraries</a:t>
            </a:r>
            <a:r>
              <a:rPr lang="en-US"/>
              <a:t>. We are currently collaborating with </a:t>
            </a:r>
            <a:r>
              <a:rPr lang="en-US" u="sng">
                <a:solidFill>
                  <a:srgbClr val="999999"/>
                </a:solidFill>
                <a:hlinkClick r:id="rId4">
                  <a:extLst>
                    <a:ext uri="{A12FA001-AC4F-418D-AE19-62706E023703}">
                      <ahyp:hlinkClr xmlns:ahyp="http://schemas.microsoft.com/office/drawing/2018/hyperlinkcolor" val="tx"/>
                    </a:ext>
                  </a:extLst>
                </a:hlinkClick>
              </a:rPr>
              <a:t>bokeh</a:t>
            </a:r>
            <a:r>
              <a:rPr lang="en-US"/>
              <a:t>, </a:t>
            </a:r>
            <a:r>
              <a:rPr lang="en-US" u="sng">
                <a:solidFill>
                  <a:srgbClr val="999999"/>
                </a:solidFill>
                <a:hlinkClick r:id="rId5">
                  <a:extLst>
                    <a:ext uri="{A12FA001-AC4F-418D-AE19-62706E023703}">
                      <ahyp:hlinkClr xmlns:ahyp="http://schemas.microsoft.com/office/drawing/2018/hyperlinkcolor" val="tx"/>
                    </a:ext>
                  </a:extLst>
                </a:hlinkClick>
              </a:rPr>
              <a:t>plotly</a:t>
            </a:r>
            <a:r>
              <a:rPr lang="en-US"/>
              <a:t>, and </a:t>
            </a:r>
            <a:r>
              <a:rPr lang="en-US" u="sng">
                <a:solidFill>
                  <a:srgbClr val="999999"/>
                </a:solidFill>
                <a:hlinkClick r:id="rId6">
                  <a:extLst>
                    <a:ext uri="{A12FA001-AC4F-418D-AE19-62706E023703}">
                      <ahyp:hlinkClr xmlns:ahyp="http://schemas.microsoft.com/office/drawing/2018/hyperlinkcolor" val="tx"/>
                    </a:ext>
                  </a:extLst>
                </a:hlinkClick>
              </a:rPr>
              <a:t>datashader</a:t>
            </a:r>
            <a:r>
              <a:rPr lang="en-US"/>
              <a:t>, among others.</a:t>
            </a:r>
            <a:endParaRPr/>
          </a:p>
          <a:p>
            <a:pPr marL="0" lvl="0" indent="0" algn="l" rtl="0">
              <a:spcBef>
                <a:spcPts val="0"/>
              </a:spcBef>
              <a:spcAft>
                <a:spcPts val="0"/>
              </a:spcAft>
              <a:buNone/>
            </a:pPr>
            <a:endParaRPr sz="2800">
              <a:solidFill>
                <a:schemeClr val="lt2"/>
              </a:solidFill>
            </a:endParaRPr>
          </a:p>
          <a:p>
            <a:pPr marL="0" lvl="0" indent="0" algn="l" rtl="0">
              <a:spcBef>
                <a:spcPts val="0"/>
              </a:spcBef>
              <a:spcAft>
                <a:spcPts val="0"/>
              </a:spcAft>
              <a:buNone/>
            </a:pPr>
            <a:r>
              <a:rPr lang="en-US" sz="2800">
                <a:solidFill>
                  <a:schemeClr val="lt2"/>
                </a:solidFill>
              </a:rPr>
              <a:t>HIGHLIGHT: DATASHADER INTEGRATION</a:t>
            </a:r>
            <a:endParaRPr/>
          </a:p>
          <a:p>
            <a:pPr marL="0" lvl="0" indent="0" algn="l" rtl="0">
              <a:spcBef>
                <a:spcPts val="1000"/>
              </a:spcBef>
              <a:spcAft>
                <a:spcPts val="0"/>
              </a:spcAft>
              <a:buNone/>
            </a:pPr>
            <a:r>
              <a:rPr lang="en-US" u="sng">
                <a:solidFill>
                  <a:srgbClr val="999999"/>
                </a:solidFill>
                <a:hlinkClick r:id="rId6">
                  <a:extLst>
                    <a:ext uri="{A12FA001-AC4F-418D-AE19-62706E023703}">
                      <ahyp:hlinkClr xmlns:ahyp="http://schemas.microsoft.com/office/drawing/2018/hyperlinkcolor" val="tx"/>
                    </a:ext>
                  </a:extLst>
                </a:hlinkClick>
              </a:rPr>
              <a:t>Datashader's</a:t>
            </a:r>
            <a:r>
              <a:rPr lang="en-US">
                <a:solidFill>
                  <a:srgbClr val="999999"/>
                </a:solidFill>
              </a:rPr>
              <a:t> </a:t>
            </a:r>
            <a:r>
              <a:rPr lang="en-US"/>
              <a:t>ability to visualize billions of points makes it well suited for GPU acceleration. It now includes </a:t>
            </a:r>
            <a:r>
              <a:rPr lang="en-US" u="sng">
                <a:solidFill>
                  <a:srgbClr val="999999"/>
                </a:solidFill>
                <a:hlinkClick r:id="rId7">
                  <a:extLst>
                    <a:ext uri="{A12FA001-AC4F-418D-AE19-62706E023703}">
                      <ahyp:hlinkClr xmlns:ahyp="http://schemas.microsoft.com/office/drawing/2018/hyperlinkcolor" val="tx"/>
                    </a:ext>
                  </a:extLst>
                </a:hlinkClick>
              </a:rPr>
              <a:t>cuDF integration</a:t>
            </a:r>
            <a:r>
              <a:rPr lang="en-US"/>
              <a:t> as well as other enhanced capabilities that offer between a 10-120x speed up. More details </a:t>
            </a:r>
            <a:r>
              <a:rPr lang="en-US" u="sng">
                <a:solidFill>
                  <a:srgbClr val="999999"/>
                </a:solidFill>
                <a:hlinkClick r:id="rId8">
                  <a:extLst>
                    <a:ext uri="{A12FA001-AC4F-418D-AE19-62706E023703}">
                      <ahyp:hlinkClr xmlns:ahyp="http://schemas.microsoft.com/office/drawing/2018/hyperlinkcolor" val="tx"/>
                    </a:ext>
                  </a:extLst>
                </a:hlinkClick>
              </a:rPr>
              <a:t>here</a:t>
            </a:r>
            <a:r>
              <a:rPr lang="en-US">
                <a:solidFill>
                  <a:srgbClr val="999999"/>
                </a:solidFill>
              </a:rPr>
              <a:t>.</a:t>
            </a:r>
            <a:endParaRPr/>
          </a:p>
        </p:txBody>
      </p:sp>
      <p:pic>
        <p:nvPicPr>
          <p:cNvPr id="1850" name="Google Shape;1850;p98"/>
          <p:cNvPicPr preferRelativeResize="0"/>
          <p:nvPr/>
        </p:nvPicPr>
        <p:blipFill>
          <a:blip r:embed="rId9">
            <a:alphaModFix/>
          </a:blip>
          <a:stretch>
            <a:fillRect/>
          </a:stretch>
        </p:blipFill>
        <p:spPr>
          <a:xfrm>
            <a:off x="9914757" y="3901650"/>
            <a:ext cx="7740150" cy="4512500"/>
          </a:xfrm>
          <a:prstGeom prst="rect">
            <a:avLst/>
          </a:prstGeom>
          <a:noFill/>
          <a:ln>
            <a:noFill/>
          </a:ln>
        </p:spPr>
      </p:pic>
      <p:sp>
        <p:nvSpPr>
          <p:cNvPr id="1851" name="Google Shape;1851;p98"/>
          <p:cNvSpPr txBox="1"/>
          <p:nvPr/>
        </p:nvSpPr>
        <p:spPr>
          <a:xfrm>
            <a:off x="11388550" y="8577852"/>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6">
                  <a:extLst>
                    <a:ext uri="{A12FA001-AC4F-418D-AE19-62706E023703}">
                      <ahyp:hlinkClr xmlns:ahyp="http://schemas.microsoft.com/office/drawing/2018/hyperlinkcolor" val="tx"/>
                    </a:ext>
                  </a:extLst>
                </a:hlinkClick>
              </a:rPr>
              <a:t>https://datashader.org/</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9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Plotly Dash</a:t>
            </a:r>
            <a:endParaRPr/>
          </a:p>
        </p:txBody>
      </p:sp>
      <p:sp>
        <p:nvSpPr>
          <p:cNvPr id="1857" name="Google Shape;1857;p9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Visualization Apps with Python</a:t>
            </a:r>
            <a:endParaRPr/>
          </a:p>
        </p:txBody>
      </p:sp>
      <p:pic>
        <p:nvPicPr>
          <p:cNvPr id="1858" name="Google Shape;1858;p99"/>
          <p:cNvPicPr preferRelativeResize="0"/>
          <p:nvPr/>
        </p:nvPicPr>
        <p:blipFill rotWithShape="1">
          <a:blip r:embed="rId3">
            <a:alphaModFix/>
          </a:blip>
          <a:srcRect b="14302"/>
          <a:stretch/>
        </p:blipFill>
        <p:spPr>
          <a:xfrm>
            <a:off x="9950525" y="3283268"/>
            <a:ext cx="7579075" cy="5827408"/>
          </a:xfrm>
          <a:prstGeom prst="rect">
            <a:avLst/>
          </a:prstGeom>
          <a:noFill/>
          <a:ln>
            <a:noFill/>
          </a:ln>
        </p:spPr>
      </p:pic>
      <p:sp>
        <p:nvSpPr>
          <p:cNvPr id="1859" name="Google Shape;1859;p99"/>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PLOTLY &amp; RAPIDS PARTNERSHIP </a:t>
            </a:r>
            <a:endParaRPr/>
          </a:p>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Plotly Dash</a:t>
            </a:r>
            <a:r>
              <a:rPr lang="en-US">
                <a:solidFill>
                  <a:srgbClr val="999999"/>
                </a:solidFill>
              </a:rPr>
              <a:t> </a:t>
            </a:r>
            <a:r>
              <a:rPr lang="en-US"/>
              <a:t>now has RAPIDS acceleration, enabling the ease-of-use development and deployment of Dash apps, with the speed of RAPIDS. Find out more on </a:t>
            </a:r>
            <a:r>
              <a:rPr lang="en-US" u="sng">
                <a:solidFill>
                  <a:srgbClr val="999999"/>
                </a:solidFill>
                <a:hlinkClick r:id="rId5">
                  <a:extLst>
                    <a:ext uri="{A12FA001-AC4F-418D-AE19-62706E023703}">
                      <ahyp:hlinkClr xmlns:ahyp="http://schemas.microsoft.com/office/drawing/2018/hyperlinkcolor" val="tx"/>
                    </a:ext>
                  </a:extLst>
                </a:hlinkClick>
              </a:rPr>
              <a:t>RAPIDS.ai</a:t>
            </a:r>
            <a:r>
              <a:rPr lang="en-US"/>
              <a:t> and Plotly’s </a:t>
            </a:r>
            <a:r>
              <a:rPr lang="en-US" u="sng">
                <a:solidFill>
                  <a:srgbClr val="999999"/>
                </a:solidFill>
                <a:hlinkClick r:id="rId6">
                  <a:extLst>
                    <a:ext uri="{A12FA001-AC4F-418D-AE19-62706E023703}">
                      <ahyp:hlinkClr xmlns:ahyp="http://schemas.microsoft.com/office/drawing/2018/hyperlinkcolor" val="tx"/>
                    </a:ext>
                  </a:extLst>
                </a:hlinkClick>
              </a:rPr>
              <a:t>announcement</a:t>
            </a:r>
            <a:r>
              <a:rPr lang="en-US"/>
              <a:t>.</a:t>
            </a:r>
            <a:endParaRPr/>
          </a:p>
          <a:p>
            <a:pPr marL="0" lvl="0" indent="0" algn="l" rtl="0">
              <a:lnSpc>
                <a:spcPct val="90000"/>
              </a:lnSpc>
              <a:spcBef>
                <a:spcPts val="1000"/>
              </a:spcBef>
              <a:spcAft>
                <a:spcPts val="0"/>
              </a:spcAft>
              <a:buNone/>
            </a:pPr>
            <a:endParaRPr/>
          </a:p>
          <a:p>
            <a:pPr marL="0" lvl="0" indent="0" algn="l" rtl="0">
              <a:spcBef>
                <a:spcPts val="0"/>
              </a:spcBef>
              <a:spcAft>
                <a:spcPts val="0"/>
              </a:spcAft>
              <a:buNone/>
            </a:pPr>
            <a:r>
              <a:rPr lang="en-US" sz="2800">
                <a:solidFill>
                  <a:schemeClr val="lt2"/>
                </a:solidFill>
              </a:rPr>
              <a:t>300 MILLION DATAPOINT CENSUS EXAMPLE</a:t>
            </a:r>
            <a:endParaRPr/>
          </a:p>
          <a:p>
            <a:pPr marL="0" lvl="0" indent="0" algn="l" rtl="0">
              <a:spcBef>
                <a:spcPts val="1000"/>
              </a:spcBef>
              <a:spcAft>
                <a:spcPts val="0"/>
              </a:spcAft>
              <a:buNone/>
            </a:pPr>
            <a:r>
              <a:rPr lang="en-US"/>
              <a:t>Interact with data points of every individual in the United States, in real time, with the 2010 Census visualization. Get the code on </a:t>
            </a:r>
            <a:r>
              <a:rPr lang="en-US" u="sng">
                <a:solidFill>
                  <a:srgbClr val="999999"/>
                </a:solidFill>
                <a:hlinkClick r:id="rId7">
                  <a:extLst>
                    <a:ext uri="{A12FA001-AC4F-418D-AE19-62706E023703}">
                      <ahyp:hlinkClr xmlns:ahyp="http://schemas.microsoft.com/office/drawing/2018/hyperlinkcolor" val="tx"/>
                    </a:ext>
                  </a:extLst>
                </a:hlinkClick>
              </a:rPr>
              <a:t>GitHub</a:t>
            </a:r>
            <a:r>
              <a:rPr lang="en-US"/>
              <a:t> and read about details </a:t>
            </a:r>
            <a:r>
              <a:rPr lang="en-US" u="sng">
                <a:solidFill>
                  <a:srgbClr val="999999"/>
                </a:solidFill>
                <a:hlinkClick r:id="rId8">
                  <a:extLst>
                    <a:ext uri="{A12FA001-AC4F-418D-AE19-62706E023703}">
                      <ahyp:hlinkClr xmlns:ahyp="http://schemas.microsoft.com/office/drawing/2018/hyperlinkcolor" val="tx"/>
                    </a:ext>
                  </a:extLst>
                </a:hlinkClick>
              </a:rPr>
              <a:t>here</a:t>
            </a:r>
            <a:r>
              <a:rPr lang="en-US"/>
              <a:t>.</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283110" lvl="0" indent="-161190" algn="l" rtl="0">
              <a:lnSpc>
                <a:spcPct val="90000"/>
              </a:lnSpc>
              <a:spcBef>
                <a:spcPts val="1500"/>
              </a:spcBef>
              <a:spcAft>
                <a:spcPts val="0"/>
              </a:spcAft>
              <a:buClr>
                <a:schemeClr val="lt2"/>
              </a:buClr>
              <a:buSzPts val="1920"/>
              <a:buFont typeface="Noto Sans Symbols"/>
              <a:buNone/>
            </a:pPr>
            <a:endParaRPr/>
          </a:p>
        </p:txBody>
      </p:sp>
      <p:sp>
        <p:nvSpPr>
          <p:cNvPr id="1860" name="Google Shape;1860;p99"/>
          <p:cNvSpPr txBox="1"/>
          <p:nvPr/>
        </p:nvSpPr>
        <p:spPr>
          <a:xfrm>
            <a:off x="10983375" y="9246750"/>
            <a:ext cx="5820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https://github.com/rapidsai/plotly-dash-rapids-census-demo</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100"/>
          <p:cNvSpPr txBox="1">
            <a:spLocks noGrp="1"/>
          </p:cNvSpPr>
          <p:nvPr>
            <p:ph type="title"/>
          </p:nvPr>
        </p:nvSpPr>
        <p:spPr>
          <a:xfrm>
            <a:off x="3106785" y="3998553"/>
            <a:ext cx="12074400" cy="2289900"/>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Community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p101"/>
          <p:cNvSpPr txBox="1"/>
          <p:nvPr/>
        </p:nvSpPr>
        <p:spPr>
          <a:xfrm>
            <a:off x="1433605" y="8293960"/>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OPEN SOURCE</a:t>
            </a:r>
            <a:endParaRPr sz="2000" b="0" i="0" u="none" strike="noStrike" cap="none">
              <a:solidFill>
                <a:schemeClr val="lt2"/>
              </a:solidFill>
              <a:latin typeface="Trebuchet MS"/>
              <a:ea typeface="Trebuchet MS"/>
              <a:cs typeface="Trebuchet MS"/>
              <a:sym typeface="Trebuchet MS"/>
            </a:endParaRPr>
          </a:p>
        </p:txBody>
      </p:sp>
      <p:sp>
        <p:nvSpPr>
          <p:cNvPr id="1871" name="Google Shape;1871;p101"/>
          <p:cNvSpPr txBox="1"/>
          <p:nvPr/>
        </p:nvSpPr>
        <p:spPr>
          <a:xfrm>
            <a:off x="1272856" y="3059351"/>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CONTRIBUTORS</a:t>
            </a:r>
            <a:endParaRPr sz="2000" b="0" i="0" u="none" strike="noStrike" cap="none">
              <a:solidFill>
                <a:schemeClr val="lt2"/>
              </a:solidFill>
              <a:latin typeface="Trebuchet MS"/>
              <a:ea typeface="Trebuchet MS"/>
              <a:cs typeface="Trebuchet MS"/>
              <a:sym typeface="Trebuchet MS"/>
            </a:endParaRPr>
          </a:p>
        </p:txBody>
      </p:sp>
      <p:sp>
        <p:nvSpPr>
          <p:cNvPr id="1872" name="Google Shape;1872;p101"/>
          <p:cNvSpPr txBox="1"/>
          <p:nvPr/>
        </p:nvSpPr>
        <p:spPr>
          <a:xfrm>
            <a:off x="1272856" y="4967227"/>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ADOPTERS</a:t>
            </a:r>
            <a:endParaRPr sz="2000" b="0" i="0" u="none" strike="noStrike" cap="none">
              <a:solidFill>
                <a:schemeClr val="lt2"/>
              </a:solidFill>
              <a:latin typeface="Trebuchet MS"/>
              <a:ea typeface="Trebuchet MS"/>
              <a:cs typeface="Trebuchet MS"/>
              <a:sym typeface="Trebuchet MS"/>
            </a:endParaRPr>
          </a:p>
        </p:txBody>
      </p:sp>
      <p:pic>
        <p:nvPicPr>
          <p:cNvPr id="1873" name="Google Shape;1873;p101"/>
          <p:cNvPicPr preferRelativeResize="0"/>
          <p:nvPr/>
        </p:nvPicPr>
        <p:blipFill rotWithShape="1">
          <a:blip r:embed="rId3">
            <a:alphaModFix/>
          </a:blip>
          <a:srcRect/>
          <a:stretch/>
        </p:blipFill>
        <p:spPr>
          <a:xfrm>
            <a:off x="3932929" y="3293738"/>
            <a:ext cx="1323974" cy="225076"/>
          </a:xfrm>
          <a:prstGeom prst="rect">
            <a:avLst/>
          </a:prstGeom>
          <a:noFill/>
          <a:ln>
            <a:noFill/>
          </a:ln>
        </p:spPr>
      </p:pic>
      <p:pic>
        <p:nvPicPr>
          <p:cNvPr id="1874" name="Google Shape;1874;p101"/>
          <p:cNvPicPr preferRelativeResize="0"/>
          <p:nvPr/>
        </p:nvPicPr>
        <p:blipFill rotWithShape="1">
          <a:blip r:embed="rId4">
            <a:alphaModFix/>
          </a:blip>
          <a:srcRect/>
          <a:stretch/>
        </p:blipFill>
        <p:spPr>
          <a:xfrm>
            <a:off x="5716264" y="3251850"/>
            <a:ext cx="1033669" cy="321660"/>
          </a:xfrm>
          <a:prstGeom prst="rect">
            <a:avLst/>
          </a:prstGeom>
          <a:noFill/>
          <a:ln>
            <a:noFill/>
          </a:ln>
        </p:spPr>
      </p:pic>
      <p:pic>
        <p:nvPicPr>
          <p:cNvPr id="1875" name="Google Shape;1875;p101"/>
          <p:cNvPicPr preferRelativeResize="0"/>
          <p:nvPr/>
        </p:nvPicPr>
        <p:blipFill rotWithShape="1">
          <a:blip r:embed="rId5">
            <a:alphaModFix/>
          </a:blip>
          <a:srcRect r="26071" b="56163"/>
          <a:stretch/>
        </p:blipFill>
        <p:spPr>
          <a:xfrm>
            <a:off x="7209294" y="3220923"/>
            <a:ext cx="954966" cy="365456"/>
          </a:xfrm>
          <a:prstGeom prst="rect">
            <a:avLst/>
          </a:prstGeom>
          <a:noFill/>
          <a:ln>
            <a:noFill/>
          </a:ln>
        </p:spPr>
      </p:pic>
      <p:pic>
        <p:nvPicPr>
          <p:cNvPr id="1876" name="Google Shape;1876;p101"/>
          <p:cNvPicPr preferRelativeResize="0"/>
          <p:nvPr/>
        </p:nvPicPr>
        <p:blipFill rotWithShape="1">
          <a:blip r:embed="rId6">
            <a:alphaModFix/>
          </a:blip>
          <a:srcRect/>
          <a:stretch/>
        </p:blipFill>
        <p:spPr>
          <a:xfrm>
            <a:off x="8623621" y="3155943"/>
            <a:ext cx="1141502" cy="482743"/>
          </a:xfrm>
          <a:prstGeom prst="rect">
            <a:avLst/>
          </a:prstGeom>
          <a:noFill/>
          <a:ln>
            <a:noFill/>
          </a:ln>
        </p:spPr>
      </p:pic>
      <p:pic>
        <p:nvPicPr>
          <p:cNvPr id="1877" name="Google Shape;1877;p101"/>
          <p:cNvPicPr preferRelativeResize="0"/>
          <p:nvPr/>
        </p:nvPicPr>
        <p:blipFill rotWithShape="1">
          <a:blip r:embed="rId7">
            <a:alphaModFix/>
          </a:blip>
          <a:srcRect/>
          <a:stretch/>
        </p:blipFill>
        <p:spPr>
          <a:xfrm>
            <a:off x="12438959" y="3291860"/>
            <a:ext cx="957959" cy="239489"/>
          </a:xfrm>
          <a:prstGeom prst="rect">
            <a:avLst/>
          </a:prstGeom>
          <a:noFill/>
          <a:ln>
            <a:noFill/>
          </a:ln>
        </p:spPr>
      </p:pic>
      <p:pic>
        <p:nvPicPr>
          <p:cNvPr id="1878" name="Google Shape;1878;p101"/>
          <p:cNvPicPr preferRelativeResize="0"/>
          <p:nvPr/>
        </p:nvPicPr>
        <p:blipFill rotWithShape="1">
          <a:blip r:embed="rId8">
            <a:alphaModFix/>
          </a:blip>
          <a:srcRect/>
          <a:stretch/>
        </p:blipFill>
        <p:spPr>
          <a:xfrm>
            <a:off x="13856280" y="3180522"/>
            <a:ext cx="1243069" cy="471416"/>
          </a:xfrm>
          <a:prstGeom prst="rect">
            <a:avLst/>
          </a:prstGeom>
          <a:noFill/>
          <a:ln>
            <a:noFill/>
          </a:ln>
        </p:spPr>
      </p:pic>
      <p:pic>
        <p:nvPicPr>
          <p:cNvPr id="1879" name="Google Shape;1879;p101"/>
          <p:cNvPicPr preferRelativeResize="0"/>
          <p:nvPr/>
        </p:nvPicPr>
        <p:blipFill rotWithShape="1">
          <a:blip r:embed="rId9">
            <a:alphaModFix/>
          </a:blip>
          <a:srcRect/>
          <a:stretch/>
        </p:blipFill>
        <p:spPr>
          <a:xfrm>
            <a:off x="15558709" y="3271161"/>
            <a:ext cx="1036046" cy="281085"/>
          </a:xfrm>
          <a:prstGeom prst="rect">
            <a:avLst/>
          </a:prstGeom>
          <a:noFill/>
          <a:ln>
            <a:noFill/>
          </a:ln>
        </p:spPr>
      </p:pic>
      <p:pic>
        <p:nvPicPr>
          <p:cNvPr id="1880" name="Google Shape;1880;p101"/>
          <p:cNvPicPr preferRelativeResize="0"/>
          <p:nvPr/>
        </p:nvPicPr>
        <p:blipFill rotWithShape="1">
          <a:blip r:embed="rId10">
            <a:alphaModFix/>
          </a:blip>
          <a:srcRect/>
          <a:stretch/>
        </p:blipFill>
        <p:spPr>
          <a:xfrm>
            <a:off x="3871891" y="5179622"/>
            <a:ext cx="1853046" cy="298224"/>
          </a:xfrm>
          <a:prstGeom prst="rect">
            <a:avLst/>
          </a:prstGeom>
          <a:noFill/>
          <a:ln>
            <a:noFill/>
          </a:ln>
        </p:spPr>
      </p:pic>
      <p:pic>
        <p:nvPicPr>
          <p:cNvPr id="1881" name="Google Shape;1881;p101"/>
          <p:cNvPicPr preferRelativeResize="0"/>
          <p:nvPr/>
        </p:nvPicPr>
        <p:blipFill rotWithShape="1">
          <a:blip r:embed="rId11">
            <a:alphaModFix/>
          </a:blip>
          <a:srcRect/>
          <a:stretch/>
        </p:blipFill>
        <p:spPr>
          <a:xfrm>
            <a:off x="7699183" y="4896128"/>
            <a:ext cx="1015969" cy="571482"/>
          </a:xfrm>
          <a:prstGeom prst="rect">
            <a:avLst/>
          </a:prstGeom>
          <a:noFill/>
          <a:ln>
            <a:noFill/>
          </a:ln>
        </p:spPr>
      </p:pic>
      <p:pic>
        <p:nvPicPr>
          <p:cNvPr id="1882" name="Google Shape;1882;p101"/>
          <p:cNvPicPr preferRelativeResize="0"/>
          <p:nvPr/>
        </p:nvPicPr>
        <p:blipFill rotWithShape="1">
          <a:blip r:embed="rId12">
            <a:alphaModFix/>
          </a:blip>
          <a:srcRect/>
          <a:stretch/>
        </p:blipFill>
        <p:spPr>
          <a:xfrm>
            <a:off x="9224790" y="5204793"/>
            <a:ext cx="1172852" cy="316670"/>
          </a:xfrm>
          <a:prstGeom prst="rect">
            <a:avLst/>
          </a:prstGeom>
          <a:noFill/>
          <a:ln>
            <a:noFill/>
          </a:ln>
        </p:spPr>
      </p:pic>
      <p:pic>
        <p:nvPicPr>
          <p:cNvPr id="1883" name="Google Shape;1883;p101"/>
          <p:cNvPicPr preferRelativeResize="0"/>
          <p:nvPr/>
        </p:nvPicPr>
        <p:blipFill rotWithShape="1">
          <a:blip r:embed="rId13">
            <a:alphaModFix/>
          </a:blip>
          <a:srcRect/>
          <a:stretch/>
        </p:blipFill>
        <p:spPr>
          <a:xfrm>
            <a:off x="10907282" y="5178287"/>
            <a:ext cx="744625" cy="306300"/>
          </a:xfrm>
          <a:prstGeom prst="rect">
            <a:avLst/>
          </a:prstGeom>
          <a:noFill/>
          <a:ln>
            <a:noFill/>
          </a:ln>
        </p:spPr>
      </p:pic>
      <p:pic>
        <p:nvPicPr>
          <p:cNvPr id="1884" name="Google Shape;1884;p101"/>
          <p:cNvPicPr preferRelativeResize="0"/>
          <p:nvPr/>
        </p:nvPicPr>
        <p:blipFill rotWithShape="1">
          <a:blip r:embed="rId14">
            <a:alphaModFix/>
          </a:blip>
          <a:srcRect/>
          <a:stretch/>
        </p:blipFill>
        <p:spPr>
          <a:xfrm>
            <a:off x="12161546" y="5096199"/>
            <a:ext cx="751466" cy="350414"/>
          </a:xfrm>
          <a:prstGeom prst="rect">
            <a:avLst/>
          </a:prstGeom>
          <a:noFill/>
          <a:ln>
            <a:noFill/>
          </a:ln>
        </p:spPr>
      </p:pic>
      <p:pic>
        <p:nvPicPr>
          <p:cNvPr id="1885" name="Google Shape;1885;p101"/>
          <p:cNvPicPr preferRelativeResize="0"/>
          <p:nvPr/>
        </p:nvPicPr>
        <p:blipFill rotWithShape="1">
          <a:blip r:embed="rId15">
            <a:alphaModFix/>
          </a:blip>
          <a:srcRect/>
          <a:stretch/>
        </p:blipFill>
        <p:spPr>
          <a:xfrm>
            <a:off x="13422652" y="5218970"/>
            <a:ext cx="1040967" cy="268354"/>
          </a:xfrm>
          <a:prstGeom prst="rect">
            <a:avLst/>
          </a:prstGeom>
          <a:noFill/>
          <a:ln>
            <a:noFill/>
          </a:ln>
        </p:spPr>
      </p:pic>
      <p:pic>
        <p:nvPicPr>
          <p:cNvPr id="1886" name="Google Shape;1886;p101"/>
          <p:cNvPicPr preferRelativeResize="0"/>
          <p:nvPr/>
        </p:nvPicPr>
        <p:blipFill rotWithShape="1">
          <a:blip r:embed="rId16">
            <a:alphaModFix/>
          </a:blip>
          <a:srcRect/>
          <a:stretch/>
        </p:blipFill>
        <p:spPr>
          <a:xfrm>
            <a:off x="14973256" y="5125278"/>
            <a:ext cx="873163" cy="381479"/>
          </a:xfrm>
          <a:prstGeom prst="rect">
            <a:avLst/>
          </a:prstGeom>
          <a:noFill/>
          <a:ln>
            <a:noFill/>
          </a:ln>
        </p:spPr>
      </p:pic>
      <p:pic>
        <p:nvPicPr>
          <p:cNvPr id="1887" name="Google Shape;1887;p101"/>
          <p:cNvPicPr preferRelativeResize="0"/>
          <p:nvPr/>
        </p:nvPicPr>
        <p:blipFill rotWithShape="1">
          <a:blip r:embed="rId17">
            <a:alphaModFix/>
          </a:blip>
          <a:srcRect/>
          <a:stretch/>
        </p:blipFill>
        <p:spPr>
          <a:xfrm>
            <a:off x="4568126" y="6060065"/>
            <a:ext cx="941812" cy="174906"/>
          </a:xfrm>
          <a:prstGeom prst="rect">
            <a:avLst/>
          </a:prstGeom>
          <a:noFill/>
          <a:ln>
            <a:noFill/>
          </a:ln>
        </p:spPr>
      </p:pic>
      <p:pic>
        <p:nvPicPr>
          <p:cNvPr id="1888" name="Google Shape;1888;p101"/>
          <p:cNvPicPr preferRelativeResize="0"/>
          <p:nvPr/>
        </p:nvPicPr>
        <p:blipFill rotWithShape="1">
          <a:blip r:embed="rId18">
            <a:alphaModFix/>
          </a:blip>
          <a:srcRect/>
          <a:stretch/>
        </p:blipFill>
        <p:spPr>
          <a:xfrm>
            <a:off x="6144420" y="6019817"/>
            <a:ext cx="748249" cy="255402"/>
          </a:xfrm>
          <a:prstGeom prst="rect">
            <a:avLst/>
          </a:prstGeom>
          <a:noFill/>
          <a:ln>
            <a:noFill/>
          </a:ln>
        </p:spPr>
      </p:pic>
      <p:pic>
        <p:nvPicPr>
          <p:cNvPr id="1889" name="Google Shape;1889;p101"/>
          <p:cNvPicPr preferRelativeResize="0"/>
          <p:nvPr/>
        </p:nvPicPr>
        <p:blipFill rotWithShape="1">
          <a:blip r:embed="rId19">
            <a:alphaModFix/>
          </a:blip>
          <a:srcRect/>
          <a:stretch/>
        </p:blipFill>
        <p:spPr>
          <a:xfrm>
            <a:off x="7527151" y="6011149"/>
            <a:ext cx="1137320" cy="272738"/>
          </a:xfrm>
          <a:prstGeom prst="rect">
            <a:avLst/>
          </a:prstGeom>
          <a:noFill/>
          <a:ln>
            <a:noFill/>
          </a:ln>
        </p:spPr>
      </p:pic>
      <p:pic>
        <p:nvPicPr>
          <p:cNvPr id="1890" name="Google Shape;1890;p101"/>
          <p:cNvPicPr preferRelativeResize="0"/>
          <p:nvPr/>
        </p:nvPicPr>
        <p:blipFill rotWithShape="1">
          <a:blip r:embed="rId20">
            <a:alphaModFix/>
          </a:blip>
          <a:srcRect/>
          <a:stretch/>
        </p:blipFill>
        <p:spPr>
          <a:xfrm>
            <a:off x="9298953" y="6035612"/>
            <a:ext cx="985661" cy="223813"/>
          </a:xfrm>
          <a:prstGeom prst="rect">
            <a:avLst/>
          </a:prstGeom>
          <a:noFill/>
          <a:ln>
            <a:noFill/>
          </a:ln>
        </p:spPr>
      </p:pic>
      <p:pic>
        <p:nvPicPr>
          <p:cNvPr id="1891" name="Google Shape;1891;p101"/>
          <p:cNvPicPr preferRelativeResize="0"/>
          <p:nvPr/>
        </p:nvPicPr>
        <p:blipFill rotWithShape="1">
          <a:blip r:embed="rId21">
            <a:alphaModFix/>
          </a:blip>
          <a:srcRect/>
          <a:stretch/>
        </p:blipFill>
        <p:spPr>
          <a:xfrm>
            <a:off x="10919096" y="6025760"/>
            <a:ext cx="1217572" cy="243516"/>
          </a:xfrm>
          <a:prstGeom prst="rect">
            <a:avLst/>
          </a:prstGeom>
          <a:noFill/>
          <a:ln>
            <a:noFill/>
          </a:ln>
        </p:spPr>
      </p:pic>
      <p:pic>
        <p:nvPicPr>
          <p:cNvPr id="1892" name="Google Shape;1892;p101"/>
          <p:cNvPicPr preferRelativeResize="0"/>
          <p:nvPr/>
        </p:nvPicPr>
        <p:blipFill rotWithShape="1">
          <a:blip r:embed="rId22">
            <a:alphaModFix/>
          </a:blip>
          <a:srcRect l="16377" t="27568" r="17319" b="27214"/>
          <a:stretch/>
        </p:blipFill>
        <p:spPr>
          <a:xfrm>
            <a:off x="7570006" y="6687799"/>
            <a:ext cx="592740" cy="227379"/>
          </a:xfrm>
          <a:prstGeom prst="rect">
            <a:avLst/>
          </a:prstGeom>
          <a:noFill/>
          <a:ln>
            <a:noFill/>
          </a:ln>
        </p:spPr>
      </p:pic>
      <p:pic>
        <p:nvPicPr>
          <p:cNvPr id="1893" name="Google Shape;1893;p101"/>
          <p:cNvPicPr preferRelativeResize="0"/>
          <p:nvPr/>
        </p:nvPicPr>
        <p:blipFill rotWithShape="1">
          <a:blip r:embed="rId23">
            <a:alphaModFix/>
          </a:blip>
          <a:srcRect b="22336"/>
          <a:stretch/>
        </p:blipFill>
        <p:spPr>
          <a:xfrm>
            <a:off x="8582720" y="6516046"/>
            <a:ext cx="789727" cy="613335"/>
          </a:xfrm>
          <a:prstGeom prst="rect">
            <a:avLst/>
          </a:prstGeom>
          <a:noFill/>
          <a:ln>
            <a:noFill/>
          </a:ln>
        </p:spPr>
      </p:pic>
      <p:pic>
        <p:nvPicPr>
          <p:cNvPr id="1894" name="Google Shape;1894;p101"/>
          <p:cNvPicPr preferRelativeResize="0"/>
          <p:nvPr/>
        </p:nvPicPr>
        <p:blipFill rotWithShape="1">
          <a:blip r:embed="rId24">
            <a:alphaModFix/>
          </a:blip>
          <a:srcRect/>
          <a:stretch/>
        </p:blipFill>
        <p:spPr>
          <a:xfrm>
            <a:off x="3898865" y="8423195"/>
            <a:ext cx="1242977" cy="454334"/>
          </a:xfrm>
          <a:prstGeom prst="rect">
            <a:avLst/>
          </a:prstGeom>
          <a:noFill/>
          <a:ln>
            <a:noFill/>
          </a:ln>
        </p:spPr>
      </p:pic>
      <p:pic>
        <p:nvPicPr>
          <p:cNvPr id="1895" name="Google Shape;1895;p101"/>
          <p:cNvPicPr preferRelativeResize="0"/>
          <p:nvPr/>
        </p:nvPicPr>
        <p:blipFill rotWithShape="1">
          <a:blip r:embed="rId4">
            <a:alphaModFix/>
          </a:blip>
          <a:srcRect/>
          <a:stretch/>
        </p:blipFill>
        <p:spPr>
          <a:xfrm>
            <a:off x="5603992" y="8475628"/>
            <a:ext cx="1149586" cy="357732"/>
          </a:xfrm>
          <a:prstGeom prst="rect">
            <a:avLst/>
          </a:prstGeom>
          <a:noFill/>
          <a:ln>
            <a:noFill/>
          </a:ln>
        </p:spPr>
      </p:pic>
      <p:pic>
        <p:nvPicPr>
          <p:cNvPr id="1896" name="Google Shape;1896;p101"/>
          <p:cNvPicPr preferRelativeResize="0"/>
          <p:nvPr/>
        </p:nvPicPr>
        <p:blipFill rotWithShape="1">
          <a:blip r:embed="rId25">
            <a:alphaModFix/>
          </a:blip>
          <a:srcRect/>
          <a:stretch/>
        </p:blipFill>
        <p:spPr>
          <a:xfrm>
            <a:off x="8819380" y="8476426"/>
            <a:ext cx="861146" cy="348123"/>
          </a:xfrm>
          <a:prstGeom prst="rect">
            <a:avLst/>
          </a:prstGeom>
          <a:noFill/>
          <a:ln>
            <a:noFill/>
          </a:ln>
        </p:spPr>
      </p:pic>
      <p:pic>
        <p:nvPicPr>
          <p:cNvPr id="1897" name="Google Shape;1897;p101"/>
          <p:cNvPicPr preferRelativeResize="0"/>
          <p:nvPr/>
        </p:nvPicPr>
        <p:blipFill rotWithShape="1">
          <a:blip r:embed="rId26">
            <a:alphaModFix/>
          </a:blip>
          <a:srcRect/>
          <a:stretch/>
        </p:blipFill>
        <p:spPr>
          <a:xfrm>
            <a:off x="10142676" y="8534400"/>
            <a:ext cx="755163" cy="264012"/>
          </a:xfrm>
          <a:prstGeom prst="rect">
            <a:avLst/>
          </a:prstGeom>
          <a:noFill/>
          <a:ln>
            <a:noFill/>
          </a:ln>
        </p:spPr>
      </p:pic>
      <p:pic>
        <p:nvPicPr>
          <p:cNvPr id="1898" name="Google Shape;1898;p101"/>
          <p:cNvPicPr preferRelativeResize="0"/>
          <p:nvPr/>
        </p:nvPicPr>
        <p:blipFill rotWithShape="1">
          <a:blip r:embed="rId27">
            <a:alphaModFix/>
          </a:blip>
          <a:srcRect/>
          <a:stretch/>
        </p:blipFill>
        <p:spPr>
          <a:xfrm>
            <a:off x="11359989" y="8547779"/>
            <a:ext cx="616090" cy="180216"/>
          </a:xfrm>
          <a:prstGeom prst="rect">
            <a:avLst/>
          </a:prstGeom>
          <a:noFill/>
          <a:ln>
            <a:noFill/>
          </a:ln>
        </p:spPr>
      </p:pic>
      <p:pic>
        <p:nvPicPr>
          <p:cNvPr id="1899" name="Google Shape;1899;p101"/>
          <p:cNvPicPr preferRelativeResize="0"/>
          <p:nvPr/>
        </p:nvPicPr>
        <p:blipFill rotWithShape="1">
          <a:blip r:embed="rId28">
            <a:alphaModFix/>
          </a:blip>
          <a:srcRect/>
          <a:stretch/>
        </p:blipFill>
        <p:spPr>
          <a:xfrm>
            <a:off x="12438229" y="8534399"/>
            <a:ext cx="915466" cy="245433"/>
          </a:xfrm>
          <a:prstGeom prst="rect">
            <a:avLst/>
          </a:prstGeom>
          <a:noFill/>
          <a:ln>
            <a:noFill/>
          </a:ln>
        </p:spPr>
      </p:pic>
      <p:pic>
        <p:nvPicPr>
          <p:cNvPr id="1900" name="Google Shape;1900;p101"/>
          <p:cNvPicPr preferRelativeResize="0"/>
          <p:nvPr/>
        </p:nvPicPr>
        <p:blipFill rotWithShape="1">
          <a:blip r:embed="rId29">
            <a:alphaModFix/>
          </a:blip>
          <a:srcRect/>
          <a:stretch/>
        </p:blipFill>
        <p:spPr>
          <a:xfrm>
            <a:off x="13815845" y="8351416"/>
            <a:ext cx="797584" cy="429325"/>
          </a:xfrm>
          <a:prstGeom prst="rect">
            <a:avLst/>
          </a:prstGeom>
          <a:noFill/>
          <a:ln>
            <a:noFill/>
          </a:ln>
        </p:spPr>
      </p:pic>
      <p:pic>
        <p:nvPicPr>
          <p:cNvPr id="1901" name="Google Shape;1901;p101"/>
          <p:cNvPicPr preferRelativeResize="0"/>
          <p:nvPr/>
        </p:nvPicPr>
        <p:blipFill rotWithShape="1">
          <a:blip r:embed="rId30">
            <a:alphaModFix/>
          </a:blip>
          <a:srcRect/>
          <a:stretch/>
        </p:blipFill>
        <p:spPr>
          <a:xfrm>
            <a:off x="15075578" y="8441635"/>
            <a:ext cx="721635" cy="277687"/>
          </a:xfrm>
          <a:prstGeom prst="rect">
            <a:avLst/>
          </a:prstGeom>
          <a:noFill/>
          <a:ln>
            <a:noFill/>
          </a:ln>
        </p:spPr>
      </p:pic>
      <p:pic>
        <p:nvPicPr>
          <p:cNvPr id="1902" name="Google Shape;1902;p101"/>
          <p:cNvPicPr preferRelativeResize="0"/>
          <p:nvPr/>
        </p:nvPicPr>
        <p:blipFill rotWithShape="1">
          <a:blip r:embed="rId5">
            <a:alphaModFix/>
          </a:blip>
          <a:srcRect r="26071" b="56163"/>
          <a:stretch/>
        </p:blipFill>
        <p:spPr>
          <a:xfrm>
            <a:off x="6234578" y="5139679"/>
            <a:ext cx="954966" cy="365456"/>
          </a:xfrm>
          <a:prstGeom prst="rect">
            <a:avLst/>
          </a:prstGeom>
          <a:noFill/>
          <a:ln>
            <a:noFill/>
          </a:ln>
        </p:spPr>
      </p:pic>
      <p:cxnSp>
        <p:nvCxnSpPr>
          <p:cNvPr id="1903" name="Google Shape;1903;p101"/>
          <p:cNvCxnSpPr/>
          <p:nvPr/>
        </p:nvCxnSpPr>
        <p:spPr>
          <a:xfrm>
            <a:off x="4306957" y="4426229"/>
            <a:ext cx="11158330" cy="0"/>
          </a:xfrm>
          <a:prstGeom prst="straightConnector1">
            <a:avLst/>
          </a:prstGeom>
          <a:noFill/>
          <a:ln w="19050" cap="flat" cmpd="sng">
            <a:solidFill>
              <a:schemeClr val="lt2"/>
            </a:solidFill>
            <a:prstDash val="solid"/>
            <a:round/>
            <a:headEnd type="none" w="sm" len="sm"/>
            <a:tailEnd type="none" w="sm" len="sm"/>
          </a:ln>
        </p:spPr>
      </p:cxnSp>
      <p:cxnSp>
        <p:nvCxnSpPr>
          <p:cNvPr id="1904" name="Google Shape;1904;p101"/>
          <p:cNvCxnSpPr/>
          <p:nvPr/>
        </p:nvCxnSpPr>
        <p:spPr>
          <a:xfrm>
            <a:off x="4306957" y="7513983"/>
            <a:ext cx="11158330" cy="0"/>
          </a:xfrm>
          <a:prstGeom prst="straightConnector1">
            <a:avLst/>
          </a:prstGeom>
          <a:noFill/>
          <a:ln w="19050" cap="flat" cmpd="sng">
            <a:solidFill>
              <a:schemeClr val="lt2"/>
            </a:solidFill>
            <a:prstDash val="solid"/>
            <a:round/>
            <a:headEnd type="none" w="sm" len="sm"/>
            <a:tailEnd type="none" w="sm" len="sm"/>
          </a:ln>
        </p:spPr>
      </p:cxnSp>
      <p:sp>
        <p:nvSpPr>
          <p:cNvPr id="1905" name="Google Shape;1905;p10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Ecosystem Partners</a:t>
            </a:r>
            <a:endParaRPr/>
          </a:p>
        </p:txBody>
      </p:sp>
      <p:pic>
        <p:nvPicPr>
          <p:cNvPr id="1906" name="Google Shape;1906;p101"/>
          <p:cNvPicPr preferRelativeResize="0"/>
          <p:nvPr/>
        </p:nvPicPr>
        <p:blipFill rotWithShape="1">
          <a:blip r:embed="rId6">
            <a:alphaModFix/>
          </a:blip>
          <a:srcRect/>
          <a:stretch/>
        </p:blipFill>
        <p:spPr>
          <a:xfrm>
            <a:off x="7215728" y="8412602"/>
            <a:ext cx="1141502" cy="482743"/>
          </a:xfrm>
          <a:prstGeom prst="rect">
            <a:avLst/>
          </a:prstGeom>
          <a:noFill/>
          <a:ln>
            <a:noFill/>
          </a:ln>
        </p:spPr>
      </p:pic>
      <p:pic>
        <p:nvPicPr>
          <p:cNvPr id="1907" name="Google Shape;1907;p101"/>
          <p:cNvPicPr preferRelativeResize="0"/>
          <p:nvPr/>
        </p:nvPicPr>
        <p:blipFill rotWithShape="1">
          <a:blip r:embed="rId9">
            <a:alphaModFix/>
          </a:blip>
          <a:srcRect/>
          <a:stretch/>
        </p:blipFill>
        <p:spPr>
          <a:xfrm>
            <a:off x="9792430" y="6682171"/>
            <a:ext cx="1036046" cy="281085"/>
          </a:xfrm>
          <a:prstGeom prst="rect">
            <a:avLst/>
          </a:prstGeom>
          <a:noFill/>
          <a:ln>
            <a:noFill/>
          </a:ln>
        </p:spPr>
      </p:pic>
      <p:pic>
        <p:nvPicPr>
          <p:cNvPr id="1908" name="Google Shape;1908;p101"/>
          <p:cNvPicPr preferRelativeResize="0"/>
          <p:nvPr/>
        </p:nvPicPr>
        <p:blipFill>
          <a:blip r:embed="rId31">
            <a:alphaModFix/>
          </a:blip>
          <a:stretch>
            <a:fillRect/>
          </a:stretch>
        </p:blipFill>
        <p:spPr>
          <a:xfrm>
            <a:off x="10224484" y="3226250"/>
            <a:ext cx="679678" cy="357725"/>
          </a:xfrm>
          <a:prstGeom prst="rect">
            <a:avLst/>
          </a:prstGeom>
          <a:noFill/>
          <a:ln>
            <a:noFill/>
          </a:ln>
        </p:spPr>
      </p:pic>
      <p:pic>
        <p:nvPicPr>
          <p:cNvPr id="1909" name="Google Shape;1909;p101"/>
          <p:cNvPicPr preferRelativeResize="0"/>
          <p:nvPr/>
        </p:nvPicPr>
        <p:blipFill>
          <a:blip r:embed="rId32">
            <a:alphaModFix/>
          </a:blip>
          <a:stretch>
            <a:fillRect/>
          </a:stretch>
        </p:blipFill>
        <p:spPr>
          <a:xfrm>
            <a:off x="11363523" y="3089268"/>
            <a:ext cx="616075" cy="616083"/>
          </a:xfrm>
          <a:prstGeom prst="rect">
            <a:avLst/>
          </a:prstGeom>
          <a:noFill/>
          <a:ln>
            <a:noFill/>
          </a:ln>
        </p:spPr>
      </p:pic>
      <p:pic>
        <p:nvPicPr>
          <p:cNvPr id="1910" name="Google Shape;1910;p101"/>
          <p:cNvPicPr preferRelativeResize="0"/>
          <p:nvPr/>
        </p:nvPicPr>
        <p:blipFill>
          <a:blip r:embed="rId33">
            <a:alphaModFix/>
          </a:blip>
          <a:stretch>
            <a:fillRect/>
          </a:stretch>
        </p:blipFill>
        <p:spPr>
          <a:xfrm>
            <a:off x="12771150" y="6006494"/>
            <a:ext cx="1137325" cy="2820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102"/>
          <p:cNvSpPr txBox="1"/>
          <p:nvPr/>
        </p:nvSpPr>
        <p:spPr>
          <a:xfrm>
            <a:off x="7024132" y="7312007"/>
            <a:ext cx="4246086"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dirty="0">
                <a:solidFill>
                  <a:schemeClr val="accent4"/>
                </a:solidFill>
                <a:latin typeface="Trebuchet MS"/>
                <a:ea typeface="Trebuchet MS"/>
                <a:cs typeface="Trebuchet MS"/>
                <a:sym typeface="Trebuchet MS"/>
              </a:rPr>
              <a:t>GPU accelerated SQL engine built on top of RAPIDS</a:t>
            </a:r>
            <a:endParaRPr dirty="0"/>
          </a:p>
        </p:txBody>
      </p:sp>
      <p:sp>
        <p:nvSpPr>
          <p:cNvPr id="1917" name="Google Shape;1917;p102"/>
          <p:cNvSpPr txBox="1"/>
          <p:nvPr/>
        </p:nvSpPr>
        <p:spPr>
          <a:xfrm>
            <a:off x="12231185" y="7312007"/>
            <a:ext cx="5029200"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Distributed stream processing </a:t>
            </a:r>
            <a:br>
              <a:rPr lang="en-US" sz="2200" b="0" i="0" u="none" strike="noStrike" cap="none">
                <a:solidFill>
                  <a:schemeClr val="accent4"/>
                </a:solidFill>
                <a:latin typeface="Trebuchet MS"/>
                <a:ea typeface="Trebuchet MS"/>
                <a:cs typeface="Trebuchet MS"/>
                <a:sym typeface="Trebuchet MS"/>
              </a:rPr>
            </a:br>
            <a:r>
              <a:rPr lang="en-US" sz="2200" b="0" i="0" u="none" strike="noStrike" cap="none">
                <a:solidFill>
                  <a:schemeClr val="accent4"/>
                </a:solidFill>
                <a:latin typeface="Trebuchet MS"/>
                <a:ea typeface="Trebuchet MS"/>
                <a:cs typeface="Trebuchet MS"/>
                <a:sym typeface="Trebuchet MS"/>
              </a:rPr>
              <a:t>using RAPIDS and Dask</a:t>
            </a:r>
            <a:endParaRPr sz="2200" b="0" i="0" u="none" strike="noStrike" cap="none">
              <a:solidFill>
                <a:schemeClr val="accent4"/>
              </a:solidFill>
              <a:latin typeface="Trebuchet MS"/>
              <a:ea typeface="Trebuchet MS"/>
              <a:cs typeface="Trebuchet MS"/>
              <a:sym typeface="Trebuchet MS"/>
            </a:endParaRPr>
          </a:p>
        </p:txBody>
      </p:sp>
      <p:sp>
        <p:nvSpPr>
          <p:cNvPr id="1918" name="Google Shape;1918;p102"/>
          <p:cNvSpPr txBox="1"/>
          <p:nvPr/>
        </p:nvSpPr>
        <p:spPr>
          <a:xfrm>
            <a:off x="1049958" y="7312007"/>
            <a:ext cx="5029200" cy="100642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lang="en-US" sz="2200" b="0" i="0" u="none" strike="noStrike" cap="none">
                <a:solidFill>
                  <a:schemeClr val="accent4"/>
                </a:solidFill>
                <a:latin typeface="Trebuchet MS"/>
                <a:ea typeface="Trebuchet MS"/>
                <a:cs typeface="Trebuchet MS"/>
                <a:sym typeface="Trebuchet MS"/>
              </a:rPr>
              <a:t> RAPIDS and Dask</a:t>
            </a:r>
            <a:endParaRPr/>
          </a:p>
        </p:txBody>
      </p:sp>
      <p:sp>
        <p:nvSpPr>
          <p:cNvPr id="1919" name="Google Shape;1919;p102"/>
          <p:cNvSpPr txBox="1"/>
          <p:nvPr/>
        </p:nvSpPr>
        <p:spPr>
          <a:xfrm>
            <a:off x="12896265" y="4406404"/>
            <a:ext cx="3715500" cy="15315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dk2"/>
                </a:solidFill>
                <a:latin typeface="Trebuchet MS"/>
                <a:ea typeface="Trebuchet MS"/>
                <a:cs typeface="Trebuchet MS"/>
                <a:sym typeface="Trebuchet MS"/>
              </a:rPr>
              <a:t>Streamz</a:t>
            </a:r>
            <a:endParaRPr sz="5400" b="1" i="0" u="none" strike="noStrike" cap="none">
              <a:solidFill>
                <a:schemeClr val="dk2"/>
              </a:solidFill>
              <a:latin typeface="Trebuchet MS"/>
              <a:ea typeface="Trebuchet MS"/>
              <a:cs typeface="Trebuchet MS"/>
              <a:sym typeface="Trebuchet MS"/>
            </a:endParaRPr>
          </a:p>
        </p:txBody>
      </p:sp>
      <p:pic>
        <p:nvPicPr>
          <p:cNvPr id="1920" name="Google Shape;1920;p102"/>
          <p:cNvPicPr preferRelativeResize="0"/>
          <p:nvPr/>
        </p:nvPicPr>
        <p:blipFill rotWithShape="1">
          <a:blip r:embed="rId3">
            <a:alphaModFix/>
          </a:blip>
          <a:srcRect/>
          <a:stretch/>
        </p:blipFill>
        <p:spPr>
          <a:xfrm>
            <a:off x="7161606" y="4564834"/>
            <a:ext cx="3971138" cy="1235752"/>
          </a:xfrm>
          <a:prstGeom prst="rect">
            <a:avLst/>
          </a:prstGeom>
          <a:noFill/>
          <a:ln>
            <a:noFill/>
          </a:ln>
        </p:spPr>
      </p:pic>
      <p:sp>
        <p:nvSpPr>
          <p:cNvPr id="1921" name="Google Shape;1921;p10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Building on Top of RAPIDS</a:t>
            </a:r>
            <a:endParaRPr/>
          </a:p>
        </p:txBody>
      </p:sp>
      <p:sp>
        <p:nvSpPr>
          <p:cNvPr id="1922" name="Google Shape;1922;p10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 Bigger, Better, Stronger Ecosystem for All</a:t>
            </a:r>
            <a:endParaRPr/>
          </a:p>
        </p:txBody>
      </p:sp>
      <p:sp>
        <p:nvSpPr>
          <p:cNvPr id="1923" name="Google Shape;1923;p102"/>
          <p:cNvSpPr txBox="1"/>
          <p:nvPr/>
        </p:nvSpPr>
        <p:spPr>
          <a:xfrm>
            <a:off x="2136250" y="4690250"/>
            <a:ext cx="2856600" cy="9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10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1929" name="Google Shape;1929;p103"/>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ETL library for recommender systems building off of RAPIDS and Dask</a:t>
            </a:r>
            <a:endParaRPr/>
          </a:p>
          <a:p>
            <a:pPr marL="0" lvl="0" indent="0" algn="ctr" rtl="0">
              <a:lnSpc>
                <a:spcPct val="90000"/>
              </a:lnSpc>
              <a:spcBef>
                <a:spcPts val="0"/>
              </a:spcBef>
              <a:spcAft>
                <a:spcPts val="0"/>
              </a:spcAft>
              <a:buSzPts val="4000"/>
              <a:buFont typeface="Trebuchet MS"/>
              <a:buNone/>
            </a:pPr>
            <a:endParaRPr/>
          </a:p>
        </p:txBody>
      </p:sp>
      <p:pic>
        <p:nvPicPr>
          <p:cNvPr id="1930" name="Google Shape;1930;p103" title="Chart"/>
          <p:cNvPicPr preferRelativeResize="0"/>
          <p:nvPr/>
        </p:nvPicPr>
        <p:blipFill rotWithShape="1">
          <a:blip r:embed="rId3">
            <a:alphaModFix/>
          </a:blip>
          <a:srcRect l="-980" r="979"/>
          <a:stretch/>
        </p:blipFill>
        <p:spPr>
          <a:xfrm>
            <a:off x="9334250" y="3879575"/>
            <a:ext cx="7627251" cy="4096300"/>
          </a:xfrm>
          <a:prstGeom prst="rect">
            <a:avLst/>
          </a:prstGeom>
          <a:noFill/>
          <a:ln>
            <a:noFill/>
          </a:ln>
        </p:spPr>
      </p:pic>
      <p:sp>
        <p:nvSpPr>
          <p:cNvPr id="1931" name="Google Shape;1931;p103"/>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primatives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7" name="Google Shape;1937;p10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sp>
        <p:nvSpPr>
          <p:cNvPr id="1938" name="Google Shape;1938;p104"/>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GPU-accelerated SQL engine built with RAPIDS</a:t>
            </a:r>
            <a:endParaRPr/>
          </a:p>
        </p:txBody>
      </p:sp>
      <p:sp>
        <p:nvSpPr>
          <p:cNvPr id="1939" name="Google Shape;1939;p104"/>
          <p:cNvSpPr txBox="1"/>
          <p:nvPr/>
        </p:nvSpPr>
        <p:spPr>
          <a:xfrm>
            <a:off x="830575" y="3480552"/>
            <a:ext cx="16242774"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dirty="0">
                <a:solidFill>
                  <a:srgbClr val="7400FF"/>
                </a:solidFill>
                <a:latin typeface="Trebuchet MS"/>
                <a:ea typeface="Trebuchet MS"/>
                <a:cs typeface="Trebuchet MS"/>
                <a:sym typeface="Trebuchet MS"/>
              </a:rPr>
              <a:t>BLAZING FAST SQL ON RAPIDS</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Incredibly fast distributed SQL engine on GPUs--natively compatible with RAPIDS!</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Allows data scientists to easily connect large-scale data lakes to GPU-accelerated analytics</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dirty="0">
                <a:solidFill>
                  <a:srgbClr val="7400FF"/>
                </a:solidFill>
                <a:latin typeface="Trebuchet MS"/>
                <a:ea typeface="Trebuchet MS"/>
                <a:cs typeface="Trebuchet MS"/>
                <a:sym typeface="Trebuchet MS"/>
              </a:rPr>
              <a:t>NOW WITH OUT-OF-CORE EXECUTION</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Users no longer limited by available GPU memory</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10TB workloads on a single Tesla V100 (32GB)!</a:t>
            </a: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dirty="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dirty="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grpSp>
        <p:nvGrpSpPr>
          <p:cNvPr id="1944" name="Google Shape;1944;p105"/>
          <p:cNvGrpSpPr/>
          <p:nvPr/>
        </p:nvGrpSpPr>
        <p:grpSpPr>
          <a:xfrm>
            <a:off x="4073889" y="6493096"/>
            <a:ext cx="10226986" cy="2949048"/>
            <a:chOff x="4580835" y="6441743"/>
            <a:chExt cx="10226986" cy="3016155"/>
          </a:xfrm>
        </p:grpSpPr>
        <p:grpSp>
          <p:nvGrpSpPr>
            <p:cNvPr id="1945" name="Google Shape;1945;p105"/>
            <p:cNvGrpSpPr/>
            <p:nvPr/>
          </p:nvGrpSpPr>
          <p:grpSpPr>
            <a:xfrm>
              <a:off x="4580835" y="6441743"/>
              <a:ext cx="10226986" cy="3016155"/>
              <a:chOff x="9925878" y="2310106"/>
              <a:chExt cx="7063900" cy="2358730"/>
            </a:xfrm>
          </p:grpSpPr>
          <p:sp>
            <p:nvSpPr>
              <p:cNvPr id="1946" name="Google Shape;1946;p105"/>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947" name="Google Shape;1947;p105"/>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1948" name="Google Shape;1948;p105"/>
            <p:cNvSpPr txBox="1"/>
            <p:nvPr/>
          </p:nvSpPr>
          <p:spPr>
            <a:xfrm>
              <a:off x="4842620" y="6570542"/>
              <a:ext cx="9926735" cy="2632414"/>
            </a:xfrm>
            <a:prstGeom prst="rect">
              <a:avLst/>
            </a:prstGeom>
            <a:noFill/>
            <a:ln>
              <a:noFill/>
            </a:ln>
          </p:spPr>
          <p:txBody>
            <a:bodyPr spcFirstLastPara="1" wrap="square" lIns="152375" tIns="152375" rIns="152375" bIns="152375" anchor="t" anchorCtr="0">
              <a:noAutofit/>
            </a:bodyPr>
            <a:lstStyle/>
            <a:p>
              <a:pPr marL="0" marR="0" lvl="0" indent="0" algn="l" rtl="0">
                <a:lnSpc>
                  <a:spcPct val="115000"/>
                </a:lnSpc>
                <a:spcBef>
                  <a:spcPts val="0"/>
                </a:spcBef>
                <a:spcAft>
                  <a:spcPts val="0"/>
                </a:spcAft>
                <a:buNone/>
              </a:pPr>
              <a:r>
                <a:rPr lang="en-US" sz="1400" b="0" i="0" u="none" strike="noStrike" cap="none">
                  <a:solidFill>
                    <a:srgbClr val="383A42"/>
                  </a:solidFill>
                  <a:latin typeface="Courier New"/>
                  <a:ea typeface="Courier New"/>
                  <a:cs typeface="Courier New"/>
                  <a:sym typeface="Courier New"/>
                </a:rPr>
                <a:t>from blazingsql </a:t>
              </a: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BlazingContext</a:t>
              </a: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cudf</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 = BlazingContext()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bc.s(</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bucket_name=</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access_key_id=</a:t>
              </a:r>
              <a:r>
                <a:rPr lang="en-US" sz="1400" b="0" i="0" u="none" strike="noStrike" cap="none">
                  <a:solidFill>
                    <a:srgbClr val="50A14F"/>
                  </a:solidFill>
                  <a:latin typeface="Courier New"/>
                  <a:ea typeface="Courier New"/>
                  <a:cs typeface="Courier New"/>
                  <a:sym typeface="Courier New"/>
                </a:rPr>
                <a:t>'&lt;access_key&gt;'</a:t>
              </a:r>
              <a:r>
                <a:rPr lang="en-US" sz="1400" b="0" i="0" u="none" strike="noStrike" cap="none">
                  <a:solidFill>
                    <a:srgbClr val="383A42"/>
                  </a:solidFill>
                  <a:latin typeface="Courier New"/>
                  <a:ea typeface="Courier New"/>
                  <a:cs typeface="Courier New"/>
                  <a:sym typeface="Courier New"/>
                </a:rPr>
                <a:t>, secret_key=</a:t>
              </a:r>
              <a:r>
                <a:rPr lang="en-US" sz="1400" b="0" i="0" u="none" strike="noStrike" cap="none">
                  <a:solidFill>
                    <a:srgbClr val="50A14F"/>
                  </a:solidFill>
                  <a:latin typeface="Courier New"/>
                  <a:ea typeface="Courier New"/>
                  <a:cs typeface="Courier New"/>
                  <a:sym typeface="Courier New"/>
                </a:rPr>
                <a:t>'&lt;secret_key'</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bc.create_table(</a:t>
              </a:r>
              <a:r>
                <a:rPr lang="en-US" sz="1400" b="0" i="0" u="none" strike="noStrike" cap="none">
                  <a:solidFill>
                    <a:srgbClr val="50A14F"/>
                  </a:solidFill>
                  <a:latin typeface="Courier New"/>
                  <a:ea typeface="Courier New"/>
                  <a:cs typeface="Courier New"/>
                  <a:sym typeface="Courier New"/>
                </a:rPr>
                <a:t>'orders'</a:t>
              </a:r>
              <a:r>
                <a:rPr lang="en-US" sz="1400" b="0" i="0" u="none" strike="noStrike" cap="none">
                  <a:solidFill>
                    <a:srgbClr val="383A42"/>
                  </a:solidFill>
                  <a:latin typeface="Courier New"/>
                  <a:ea typeface="Courier New"/>
                  <a:cs typeface="Courier New"/>
                  <a:sym typeface="Courier New"/>
                </a:rPr>
                <a:t>, </a:t>
              </a:r>
              <a:r>
                <a:rPr lang="en-US" sz="1400" b="0" i="0" u="none" strike="noStrike" cap="none">
                  <a:solidFill>
                    <a:srgbClr val="50A14F"/>
                  </a:solidFill>
                  <a:latin typeface="Courier New"/>
                  <a:ea typeface="Courier New"/>
                  <a:cs typeface="Courier New"/>
                  <a:sym typeface="Courier New"/>
                </a:rPr>
                <a:t>s3://bsql/orders/'</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gdf = bc.sql(</a:t>
              </a:r>
              <a:r>
                <a:rPr lang="en-US" sz="1400" b="0" i="0" u="none" strike="noStrike" cap="none">
                  <a:solidFill>
                    <a:srgbClr val="50A14F"/>
                  </a:solidFill>
                  <a:latin typeface="Courier New"/>
                  <a:ea typeface="Courier New"/>
                  <a:cs typeface="Courier New"/>
                  <a:sym typeface="Courier New"/>
                </a:rPr>
                <a:t>'select * from orders'</a:t>
              </a:r>
              <a:r>
                <a:rPr lang="en-US" sz="1400" b="0" i="0" u="none" strike="noStrike" cap="none">
                  <a:solidFill>
                    <a:srgbClr val="383A42"/>
                  </a:solidFill>
                  <a:latin typeface="Courier New"/>
                  <a:ea typeface="Courier New"/>
                  <a:cs typeface="Courier New"/>
                  <a:sym typeface="Courier New"/>
                </a:rPr>
                <a:t>).get()</a:t>
              </a:r>
              <a:endParaRPr sz="1400" b="0" i="0" u="none" strike="noStrike" cap="none">
                <a:solidFill>
                  <a:srgbClr val="000000"/>
                </a:solidFill>
                <a:latin typeface="Courier New"/>
                <a:ea typeface="Courier New"/>
                <a:cs typeface="Courier New"/>
                <a:sym typeface="Courier New"/>
              </a:endParaRPr>
            </a:p>
          </p:txBody>
        </p:sp>
      </p:grpSp>
      <p:sp>
        <p:nvSpPr>
          <p:cNvPr id="1949" name="Google Shape;1949;p10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grpSp>
        <p:nvGrpSpPr>
          <p:cNvPr id="1950" name="Google Shape;1950;p105"/>
          <p:cNvGrpSpPr/>
          <p:nvPr/>
        </p:nvGrpSpPr>
        <p:grpSpPr>
          <a:xfrm>
            <a:off x="4580870" y="2558966"/>
            <a:ext cx="9126262" cy="3496299"/>
            <a:chOff x="4515554" y="2558966"/>
            <a:chExt cx="9126262" cy="3496299"/>
          </a:xfrm>
        </p:grpSpPr>
        <p:cxnSp>
          <p:nvCxnSpPr>
            <p:cNvPr id="1951" name="Google Shape;1951;p105"/>
            <p:cNvCxnSpPr/>
            <p:nvPr/>
          </p:nvCxnSpPr>
          <p:spPr>
            <a:xfrm rot="10800000">
              <a:off x="4515554" y="4744843"/>
              <a:ext cx="9126262" cy="0"/>
            </a:xfrm>
            <a:prstGeom prst="straightConnector1">
              <a:avLst/>
            </a:prstGeom>
            <a:noFill/>
            <a:ln w="9525" cap="flat" cmpd="sng">
              <a:solidFill>
                <a:srgbClr val="9F87EA"/>
              </a:solidFill>
              <a:prstDash val="dash"/>
              <a:round/>
              <a:headEnd type="none" w="sm" len="sm"/>
              <a:tailEnd type="none" w="sm" len="sm"/>
            </a:ln>
          </p:spPr>
        </p:cxnSp>
        <p:pic>
          <p:nvPicPr>
            <p:cNvPr id="1952" name="Google Shape;1952;p105"/>
            <p:cNvPicPr preferRelativeResize="0"/>
            <p:nvPr/>
          </p:nvPicPr>
          <p:blipFill rotWithShape="1">
            <a:blip r:embed="rId3">
              <a:alphaModFix/>
            </a:blip>
            <a:srcRect t="39" b="28"/>
            <a:stretch/>
          </p:blipFill>
          <p:spPr>
            <a:xfrm flipH="1">
              <a:off x="8539140" y="2718932"/>
              <a:ext cx="1570653" cy="1533005"/>
            </a:xfrm>
            <a:prstGeom prst="rect">
              <a:avLst/>
            </a:prstGeom>
            <a:noFill/>
            <a:ln>
              <a:noFill/>
            </a:ln>
          </p:spPr>
        </p:pic>
        <p:grpSp>
          <p:nvGrpSpPr>
            <p:cNvPr id="1953" name="Google Shape;1953;p105"/>
            <p:cNvGrpSpPr/>
            <p:nvPr/>
          </p:nvGrpSpPr>
          <p:grpSpPr>
            <a:xfrm>
              <a:off x="4722874" y="4842035"/>
              <a:ext cx="758692" cy="376180"/>
              <a:chOff x="5528863" y="4935382"/>
              <a:chExt cx="758692" cy="376180"/>
            </a:xfrm>
          </p:grpSpPr>
          <p:sp>
            <p:nvSpPr>
              <p:cNvPr id="1954" name="Google Shape;1954;p105"/>
              <p:cNvSpPr/>
              <p:nvPr/>
            </p:nvSpPr>
            <p:spPr>
              <a:xfrm>
                <a:off x="5711460" y="4935382"/>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1955" name="Google Shape;1955;p105"/>
              <p:cNvSpPr txBox="1"/>
              <p:nvPr/>
            </p:nvSpPr>
            <p:spPr>
              <a:xfrm>
                <a:off x="5528863" y="4963669"/>
                <a:ext cx="758692" cy="31960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CSV</a:t>
                </a:r>
                <a:endParaRPr sz="1100" b="0" i="0" u="none" strike="noStrike" cap="none">
                  <a:solidFill>
                    <a:schemeClr val="lt2"/>
                  </a:solidFill>
                  <a:latin typeface="Trebuchet MS"/>
                  <a:ea typeface="Trebuchet MS"/>
                  <a:cs typeface="Trebuchet MS"/>
                  <a:sym typeface="Trebuchet MS"/>
                </a:endParaRPr>
              </a:p>
            </p:txBody>
          </p:sp>
        </p:grpSp>
        <p:grpSp>
          <p:nvGrpSpPr>
            <p:cNvPr id="1956" name="Google Shape;1956;p105"/>
            <p:cNvGrpSpPr/>
            <p:nvPr/>
          </p:nvGrpSpPr>
          <p:grpSpPr>
            <a:xfrm>
              <a:off x="6340131" y="4842967"/>
              <a:ext cx="758692" cy="376180"/>
              <a:chOff x="7042592" y="4947054"/>
              <a:chExt cx="758692" cy="376180"/>
            </a:xfrm>
          </p:grpSpPr>
          <p:sp>
            <p:nvSpPr>
              <p:cNvPr id="1957" name="Google Shape;1957;p105"/>
              <p:cNvSpPr/>
              <p:nvPr/>
            </p:nvSpPr>
            <p:spPr>
              <a:xfrm>
                <a:off x="7233750" y="4947054"/>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1958" name="Google Shape;1958;p105"/>
              <p:cNvSpPr txBox="1"/>
              <p:nvPr/>
            </p:nvSpPr>
            <p:spPr>
              <a:xfrm>
                <a:off x="7042592" y="4952866"/>
                <a:ext cx="758692"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GDF</a:t>
                </a:r>
                <a:endParaRPr sz="1100" b="0" i="0" u="none" strike="noStrike" cap="none">
                  <a:solidFill>
                    <a:schemeClr val="lt2"/>
                  </a:solidFill>
                  <a:latin typeface="Trebuchet MS"/>
                  <a:ea typeface="Trebuchet MS"/>
                  <a:cs typeface="Trebuchet MS"/>
                  <a:sym typeface="Trebuchet MS"/>
                </a:endParaRPr>
              </a:p>
            </p:txBody>
          </p:sp>
        </p:grpSp>
        <p:grpSp>
          <p:nvGrpSpPr>
            <p:cNvPr id="1959" name="Google Shape;1959;p105"/>
            <p:cNvGrpSpPr/>
            <p:nvPr/>
          </p:nvGrpSpPr>
          <p:grpSpPr>
            <a:xfrm>
              <a:off x="6040955" y="5289629"/>
              <a:ext cx="1034811" cy="673778"/>
              <a:chOff x="6691656" y="5269186"/>
              <a:chExt cx="1034811" cy="673778"/>
            </a:xfrm>
          </p:grpSpPr>
          <p:sp>
            <p:nvSpPr>
              <p:cNvPr id="1960" name="Google Shape;1960;p105"/>
              <p:cNvSpPr/>
              <p:nvPr/>
            </p:nvSpPr>
            <p:spPr>
              <a:xfrm>
                <a:off x="6872434" y="5269186"/>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1961" name="Google Shape;1961;p105"/>
              <p:cNvSpPr txBox="1"/>
              <p:nvPr/>
            </p:nvSpPr>
            <p:spPr>
              <a:xfrm>
                <a:off x="6691656" y="5407217"/>
                <a:ext cx="1034811" cy="40024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ORC                       </a:t>
                </a:r>
                <a:endParaRPr sz="1100" b="0" i="0" u="none" strike="noStrike" cap="none">
                  <a:solidFill>
                    <a:schemeClr val="lt2"/>
                  </a:solidFill>
                  <a:latin typeface="Trebuchet MS"/>
                  <a:ea typeface="Trebuchet MS"/>
                  <a:cs typeface="Trebuchet MS"/>
                  <a:sym typeface="Trebuchet MS"/>
                </a:endParaRPr>
              </a:p>
            </p:txBody>
          </p:sp>
        </p:grpSp>
        <p:grpSp>
          <p:nvGrpSpPr>
            <p:cNvPr id="1962" name="Google Shape;1962;p105"/>
            <p:cNvGrpSpPr/>
            <p:nvPr/>
          </p:nvGrpSpPr>
          <p:grpSpPr>
            <a:xfrm>
              <a:off x="4766113" y="5289629"/>
              <a:ext cx="979925" cy="673778"/>
              <a:chOff x="5616349" y="5271473"/>
              <a:chExt cx="979925" cy="673778"/>
            </a:xfrm>
          </p:grpSpPr>
          <p:sp>
            <p:nvSpPr>
              <p:cNvPr id="1963" name="Google Shape;1963;p105"/>
              <p:cNvSpPr/>
              <p:nvPr/>
            </p:nvSpPr>
            <p:spPr>
              <a:xfrm>
                <a:off x="5769685" y="5271473"/>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2800" b="0" i="0" u="none" strike="noStrike" cap="none">
                  <a:solidFill>
                    <a:srgbClr val="595959"/>
                  </a:solidFill>
                  <a:latin typeface="Trebuchet MS"/>
                  <a:ea typeface="Trebuchet MS"/>
                  <a:cs typeface="Trebuchet MS"/>
                  <a:sym typeface="Trebuchet MS"/>
                </a:endParaRPr>
              </a:p>
            </p:txBody>
          </p:sp>
          <p:sp>
            <p:nvSpPr>
              <p:cNvPr id="1964" name="Google Shape;1964;p105"/>
              <p:cNvSpPr txBox="1"/>
              <p:nvPr/>
            </p:nvSpPr>
            <p:spPr>
              <a:xfrm>
                <a:off x="5616349" y="5432666"/>
                <a:ext cx="979925"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Parquet</a:t>
                </a:r>
                <a:endParaRPr sz="1200" b="0" i="0" u="none" strike="noStrike" cap="none">
                  <a:solidFill>
                    <a:schemeClr val="lt2"/>
                  </a:solidFill>
                  <a:latin typeface="Trebuchet MS"/>
                  <a:ea typeface="Trebuchet MS"/>
                  <a:cs typeface="Trebuchet MS"/>
                  <a:sym typeface="Trebuchet MS"/>
                </a:endParaRPr>
              </a:p>
            </p:txBody>
          </p:sp>
        </p:grpSp>
        <p:grpSp>
          <p:nvGrpSpPr>
            <p:cNvPr id="1965" name="Google Shape;1965;p105"/>
            <p:cNvGrpSpPr/>
            <p:nvPr/>
          </p:nvGrpSpPr>
          <p:grpSpPr>
            <a:xfrm>
              <a:off x="5543978" y="5603934"/>
              <a:ext cx="746448" cy="451331"/>
              <a:chOff x="6287555" y="5438838"/>
              <a:chExt cx="746448" cy="451331"/>
            </a:xfrm>
          </p:grpSpPr>
          <p:sp>
            <p:nvSpPr>
              <p:cNvPr id="1966" name="Google Shape;1966;p105"/>
              <p:cNvSpPr/>
              <p:nvPr/>
            </p:nvSpPr>
            <p:spPr>
              <a:xfrm>
                <a:off x="6435318" y="5438838"/>
                <a:ext cx="451331" cy="451331"/>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1967" name="Google Shape;1967;p105"/>
              <p:cNvSpPr txBox="1"/>
              <p:nvPr/>
            </p:nvSpPr>
            <p:spPr>
              <a:xfrm>
                <a:off x="6287555" y="5488792"/>
                <a:ext cx="746448" cy="363092"/>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JSON</a:t>
                </a:r>
                <a:endParaRPr sz="1100" b="0" i="0" u="none" strike="noStrike" cap="none">
                  <a:solidFill>
                    <a:schemeClr val="lt2"/>
                  </a:solidFill>
                  <a:latin typeface="Trebuchet MS"/>
                  <a:ea typeface="Trebuchet MS"/>
                  <a:cs typeface="Trebuchet MS"/>
                  <a:sym typeface="Trebuchet MS"/>
                </a:endParaRPr>
              </a:p>
            </p:txBody>
          </p:sp>
        </p:grpSp>
        <p:sp>
          <p:nvSpPr>
            <p:cNvPr id="1968" name="Google Shape;1968;p105"/>
            <p:cNvSpPr txBox="1"/>
            <p:nvPr/>
          </p:nvSpPr>
          <p:spPr>
            <a:xfrm flipH="1">
              <a:off x="8425366" y="2821922"/>
              <a:ext cx="1798569" cy="576724"/>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ETL</a:t>
              </a:r>
              <a:endParaRPr sz="2800" b="1" i="0" u="none" strike="noStrike" cap="none">
                <a:solidFill>
                  <a:schemeClr val="lt2"/>
                </a:solidFill>
                <a:latin typeface="Trebuchet MS"/>
                <a:ea typeface="Trebuchet MS"/>
                <a:cs typeface="Trebuchet MS"/>
                <a:sym typeface="Trebuchet MS"/>
              </a:endParaRPr>
            </a:p>
          </p:txBody>
        </p:sp>
        <p:pic>
          <p:nvPicPr>
            <p:cNvPr id="1969" name="Google Shape;1969;p105"/>
            <p:cNvPicPr preferRelativeResize="0"/>
            <p:nvPr/>
          </p:nvPicPr>
          <p:blipFill rotWithShape="1">
            <a:blip r:embed="rId4">
              <a:alphaModFix/>
            </a:blip>
            <a:srcRect/>
            <a:stretch/>
          </p:blipFill>
          <p:spPr>
            <a:xfrm>
              <a:off x="5374118" y="4025549"/>
              <a:ext cx="1069642" cy="1381689"/>
            </a:xfrm>
            <a:prstGeom prst="rect">
              <a:avLst/>
            </a:prstGeom>
            <a:noFill/>
            <a:ln>
              <a:noFill/>
            </a:ln>
          </p:spPr>
        </p:pic>
        <p:grpSp>
          <p:nvGrpSpPr>
            <p:cNvPr id="1970" name="Google Shape;1970;p105"/>
            <p:cNvGrpSpPr/>
            <p:nvPr/>
          </p:nvGrpSpPr>
          <p:grpSpPr>
            <a:xfrm>
              <a:off x="8663528" y="3276091"/>
              <a:ext cx="1318774" cy="588343"/>
              <a:chOff x="3665200" y="1254774"/>
              <a:chExt cx="952699" cy="424983"/>
            </a:xfrm>
          </p:grpSpPr>
          <p:sp>
            <p:nvSpPr>
              <p:cNvPr id="1971" name="Google Shape;1971;p105"/>
              <p:cNvSpPr txBox="1"/>
              <p:nvPr/>
            </p:nvSpPr>
            <p:spPr>
              <a:xfrm>
                <a:off x="3744350" y="1254774"/>
                <a:ext cx="794400" cy="2376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Feature</a:t>
                </a:r>
                <a:endParaRPr sz="1400" b="1" i="0" u="none" strike="noStrike" cap="none">
                  <a:solidFill>
                    <a:schemeClr val="lt2"/>
                  </a:solidFill>
                  <a:latin typeface="Trebuchet MS"/>
                  <a:ea typeface="Trebuchet MS"/>
                  <a:cs typeface="Trebuchet MS"/>
                  <a:sym typeface="Trebuchet MS"/>
                </a:endParaRPr>
              </a:p>
            </p:txBody>
          </p:sp>
          <p:sp>
            <p:nvSpPr>
              <p:cNvPr id="1972" name="Google Shape;1972;p105"/>
              <p:cNvSpPr txBox="1"/>
              <p:nvPr/>
            </p:nvSpPr>
            <p:spPr>
              <a:xfrm>
                <a:off x="3665200" y="1411257"/>
                <a:ext cx="952699" cy="268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Engineering</a:t>
                </a:r>
                <a:endParaRPr sz="1200" b="1" i="0" u="none" strike="noStrike" cap="none">
                  <a:solidFill>
                    <a:schemeClr val="lt2"/>
                  </a:solidFill>
                  <a:latin typeface="Trebuchet MS"/>
                  <a:ea typeface="Trebuchet MS"/>
                  <a:cs typeface="Trebuchet MS"/>
                  <a:sym typeface="Trebuchet MS"/>
                </a:endParaRPr>
              </a:p>
            </p:txBody>
          </p:sp>
        </p:grpSp>
        <p:sp>
          <p:nvSpPr>
            <p:cNvPr id="1973" name="Google Shape;1973;p105"/>
            <p:cNvSpPr/>
            <p:nvPr/>
          </p:nvSpPr>
          <p:spPr>
            <a:xfrm>
              <a:off x="7678249" y="4014175"/>
              <a:ext cx="1400435" cy="1400436"/>
            </a:xfrm>
            <a:prstGeom prst="ellipse">
              <a:avLst/>
            </a:prstGeom>
            <a:solidFill>
              <a:schemeClr val="accent1"/>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1974" name="Google Shape;1974;p105"/>
            <p:cNvSpPr/>
            <p:nvPr/>
          </p:nvSpPr>
          <p:spPr>
            <a:xfrm>
              <a:off x="11472034" y="4039718"/>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1975" name="Google Shape;1975;p105"/>
            <p:cNvSpPr txBox="1"/>
            <p:nvPr/>
          </p:nvSpPr>
          <p:spPr>
            <a:xfrm>
              <a:off x="11439956" y="4426917"/>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cuML</a:t>
              </a:r>
              <a:endParaRPr sz="1800" b="1" i="0" u="none" strike="noStrike" cap="none">
                <a:solidFill>
                  <a:srgbClr val="FFFFFF"/>
                </a:solidFill>
                <a:latin typeface="Trebuchet MS"/>
                <a:ea typeface="Trebuchet MS"/>
                <a:cs typeface="Trebuchet MS"/>
                <a:sym typeface="Trebuchet MS"/>
              </a:endParaRPr>
            </a:p>
          </p:txBody>
        </p:sp>
        <p:sp>
          <p:nvSpPr>
            <p:cNvPr id="1976" name="Google Shape;1976;p105"/>
            <p:cNvSpPr/>
            <p:nvPr/>
          </p:nvSpPr>
          <p:spPr>
            <a:xfrm>
              <a:off x="9576052" y="4036270"/>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1977" name="Google Shape;1977;p105"/>
            <p:cNvSpPr txBox="1"/>
            <p:nvPr/>
          </p:nvSpPr>
          <p:spPr>
            <a:xfrm>
              <a:off x="9547764" y="4423773"/>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cuDF</a:t>
              </a:r>
              <a:endParaRPr sz="1800" b="1" i="0" u="none" strike="noStrike" cap="none">
                <a:solidFill>
                  <a:srgbClr val="FFFFFF"/>
                </a:solidFill>
                <a:latin typeface="Trebuchet MS"/>
                <a:ea typeface="Trebuchet MS"/>
                <a:cs typeface="Trebuchet MS"/>
                <a:sym typeface="Trebuchet MS"/>
              </a:endParaRPr>
            </a:p>
          </p:txBody>
        </p:sp>
        <p:sp>
          <p:nvSpPr>
            <p:cNvPr id="1978" name="Google Shape;1978;p105"/>
            <p:cNvSpPr txBox="1"/>
            <p:nvPr/>
          </p:nvSpPr>
          <p:spPr>
            <a:xfrm>
              <a:off x="7573736" y="4427803"/>
              <a:ext cx="1613646"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BlazingSQL</a:t>
              </a:r>
              <a:endParaRPr sz="1800" b="1" i="0" u="none" strike="noStrike" cap="none">
                <a:solidFill>
                  <a:srgbClr val="FFFFFF"/>
                </a:solidFill>
                <a:latin typeface="Trebuchet MS"/>
                <a:ea typeface="Trebuchet MS"/>
                <a:cs typeface="Trebuchet MS"/>
                <a:sym typeface="Trebuchet MS"/>
              </a:endParaRPr>
            </a:p>
          </p:txBody>
        </p:sp>
        <p:sp>
          <p:nvSpPr>
            <p:cNvPr id="1979" name="Google Shape;1979;p105"/>
            <p:cNvSpPr/>
            <p:nvPr/>
          </p:nvSpPr>
          <p:spPr>
            <a:xfrm rot="8100000">
              <a:off x="5259912" y="2820122"/>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1980" name="Google Shape;1980;p105"/>
            <p:cNvSpPr txBox="1"/>
            <p:nvPr/>
          </p:nvSpPr>
          <p:spPr>
            <a:xfrm>
              <a:off x="5343162" y="2994656"/>
              <a:ext cx="1148382"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YOUR</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DATA</a:t>
              </a:r>
              <a:endParaRPr sz="1800" b="1" i="0" u="none" strike="noStrike" cap="none">
                <a:solidFill>
                  <a:schemeClr val="lt2"/>
                </a:solidFill>
                <a:latin typeface="Trebuchet MS"/>
                <a:ea typeface="Trebuchet MS"/>
                <a:cs typeface="Trebuchet MS"/>
                <a:sym typeface="Trebuchet MS"/>
              </a:endParaRPr>
            </a:p>
          </p:txBody>
        </p:sp>
        <p:sp>
          <p:nvSpPr>
            <p:cNvPr id="1981" name="Google Shape;1981;p105"/>
            <p:cNvSpPr/>
            <p:nvPr/>
          </p:nvSpPr>
          <p:spPr>
            <a:xfrm rot="8100000">
              <a:off x="11527914" y="2820120"/>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1982" name="Google Shape;1982;p105"/>
            <p:cNvSpPr txBox="1"/>
            <p:nvPr/>
          </p:nvSpPr>
          <p:spPr>
            <a:xfrm>
              <a:off x="11472044" y="2994655"/>
              <a:ext cx="1400435"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MACHINE</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LEARNING</a:t>
              </a:r>
              <a:endParaRPr sz="1800" b="1" i="0" u="none" strike="noStrike" cap="none">
                <a:solidFill>
                  <a:schemeClr val="lt2"/>
                </a:solidFill>
                <a:latin typeface="Trebuchet MS"/>
                <a:ea typeface="Trebuchet MS"/>
                <a:cs typeface="Trebuchet MS"/>
                <a:sym typeface="Trebuchet MS"/>
              </a:endParaRPr>
            </a:p>
          </p:txBody>
        </p:sp>
        <p:sp>
          <p:nvSpPr>
            <p:cNvPr id="1983" name="Google Shape;1983;p105"/>
            <p:cNvSpPr/>
            <p:nvPr/>
          </p:nvSpPr>
          <p:spPr>
            <a:xfrm rot="5400000">
              <a:off x="7243970"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984" name="Google Shape;1984;p105"/>
            <p:cNvSpPr/>
            <p:nvPr/>
          </p:nvSpPr>
          <p:spPr>
            <a:xfrm rot="5400000">
              <a:off x="9259025"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985" name="Google Shape;1985;p105"/>
            <p:cNvSpPr/>
            <p:nvPr/>
          </p:nvSpPr>
          <p:spPr>
            <a:xfrm rot="5400000">
              <a:off x="11162983"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10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cuStreamz</a:t>
            </a:r>
            <a:endParaRPr/>
          </a:p>
        </p:txBody>
      </p:sp>
      <p:sp>
        <p:nvSpPr>
          <p:cNvPr id="1991" name="Google Shape;1991;p106"/>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Stream processing powered by RAPIDS</a:t>
            </a:r>
            <a:endParaRPr/>
          </a:p>
        </p:txBody>
      </p:sp>
      <p:pic>
        <p:nvPicPr>
          <p:cNvPr id="1992" name="Google Shape;1992;p106" title="Points scored"/>
          <p:cNvPicPr preferRelativeResize="0"/>
          <p:nvPr/>
        </p:nvPicPr>
        <p:blipFill>
          <a:blip r:embed="rId3">
            <a:alphaModFix/>
          </a:blip>
          <a:stretch>
            <a:fillRect/>
          </a:stretch>
        </p:blipFill>
        <p:spPr>
          <a:xfrm>
            <a:off x="9458900" y="3640875"/>
            <a:ext cx="7998576" cy="4945775"/>
          </a:xfrm>
          <a:prstGeom prst="rect">
            <a:avLst/>
          </a:prstGeom>
          <a:noFill/>
          <a:ln>
            <a:noFill/>
          </a:ln>
        </p:spPr>
      </p:pic>
      <p:sp>
        <p:nvSpPr>
          <p:cNvPr id="1993" name="Google Shape;1993;p106"/>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26"/>
          <p:cNvPicPr preferRelativeResize="0"/>
          <p:nvPr/>
        </p:nvPicPr>
        <p:blipFill rotWithShape="1">
          <a:blip r:embed="rId3">
            <a:alphaModFix/>
          </a:blip>
          <a:srcRect/>
          <a:stretch/>
        </p:blipFill>
        <p:spPr>
          <a:xfrm>
            <a:off x="10979467" y="4059185"/>
            <a:ext cx="3861949" cy="3810714"/>
          </a:xfrm>
          <a:prstGeom prst="rect">
            <a:avLst/>
          </a:prstGeom>
          <a:noFill/>
          <a:ln>
            <a:noFill/>
          </a:ln>
          <a:effectLst>
            <a:outerShdw blurRad="57150" dist="19050" dir="5400000" algn="bl" rotWithShape="0">
              <a:srgbClr val="000000">
                <a:alpha val="49803"/>
              </a:srgbClr>
            </a:outerShdw>
          </a:effectLst>
        </p:spPr>
      </p:pic>
      <p:pic>
        <p:nvPicPr>
          <p:cNvPr id="665" name="Google Shape;665;p26"/>
          <p:cNvPicPr preferRelativeResize="0"/>
          <p:nvPr/>
        </p:nvPicPr>
        <p:blipFill rotWithShape="1">
          <a:blip r:embed="rId4">
            <a:alphaModFix/>
          </a:blip>
          <a:srcRect/>
          <a:stretch/>
        </p:blipFill>
        <p:spPr>
          <a:xfrm>
            <a:off x="3926170" y="4059185"/>
            <a:ext cx="2757275" cy="3810714"/>
          </a:xfrm>
          <a:prstGeom prst="rect">
            <a:avLst/>
          </a:prstGeom>
          <a:noFill/>
          <a:ln>
            <a:noFill/>
          </a:ln>
          <a:effectLst>
            <a:outerShdw blurRad="57150" dist="19050" dir="5400000" algn="bl" rotWithShape="0">
              <a:srgbClr val="000000">
                <a:alpha val="49803"/>
              </a:srgbClr>
            </a:outerShdw>
          </a:effectLst>
        </p:spPr>
      </p:pic>
      <p:pic>
        <p:nvPicPr>
          <p:cNvPr id="666" name="Google Shape;666;p26"/>
          <p:cNvPicPr preferRelativeResize="0"/>
          <p:nvPr/>
        </p:nvPicPr>
        <p:blipFill rotWithShape="1">
          <a:blip r:embed="rId5">
            <a:alphaModFix/>
          </a:blip>
          <a:srcRect/>
          <a:stretch/>
        </p:blipFill>
        <p:spPr>
          <a:xfrm>
            <a:off x="6597499" y="3371103"/>
            <a:ext cx="4799830" cy="5411562"/>
          </a:xfrm>
          <a:prstGeom prst="rect">
            <a:avLst/>
          </a:prstGeom>
          <a:noFill/>
          <a:ln>
            <a:noFill/>
          </a:ln>
          <a:effectLst>
            <a:outerShdw blurRad="57150" dist="19050" dir="5400000" algn="bl" rotWithShape="0">
              <a:srgbClr val="000000">
                <a:alpha val="49803"/>
              </a:srgbClr>
            </a:outerShdw>
          </a:effectLst>
        </p:spPr>
      </p:pic>
      <p:pic>
        <p:nvPicPr>
          <p:cNvPr id="667" name="Google Shape;667;p26"/>
          <p:cNvPicPr preferRelativeResize="0"/>
          <p:nvPr/>
        </p:nvPicPr>
        <p:blipFill rotWithShape="1">
          <a:blip r:embed="rId6">
            <a:alphaModFix/>
          </a:blip>
          <a:srcRect/>
          <a:stretch/>
        </p:blipFill>
        <p:spPr>
          <a:xfrm>
            <a:off x="8555574" y="9057956"/>
            <a:ext cx="883680" cy="341303"/>
          </a:xfrm>
          <a:prstGeom prst="rect">
            <a:avLst/>
          </a:prstGeom>
          <a:noFill/>
          <a:ln>
            <a:noFill/>
          </a:ln>
        </p:spPr>
      </p:pic>
      <p:sp>
        <p:nvSpPr>
          <p:cNvPr id="668" name="Google Shape;668;p2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Speed, UX, and Iteration</a:t>
            </a:r>
            <a:endParaRPr/>
          </a:p>
        </p:txBody>
      </p:sp>
      <p:sp>
        <p:nvSpPr>
          <p:cNvPr id="669" name="Google Shape;669;p2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pic>
        <p:nvPicPr>
          <p:cNvPr id="1999" name="Google Shape;1999;p107"/>
          <p:cNvPicPr preferRelativeResize="0"/>
          <p:nvPr/>
        </p:nvPicPr>
        <p:blipFill rotWithShape="1">
          <a:blip r:embed="rId3">
            <a:alphaModFix/>
          </a:blip>
          <a:srcRect l="16876" r="16272"/>
          <a:stretch/>
        </p:blipFill>
        <p:spPr>
          <a:xfrm>
            <a:off x="14854989" y="3648774"/>
            <a:ext cx="1652338" cy="1787426"/>
          </a:xfrm>
          <a:prstGeom prst="rect">
            <a:avLst/>
          </a:prstGeom>
          <a:noFill/>
          <a:ln>
            <a:noFill/>
          </a:ln>
        </p:spPr>
      </p:pic>
      <p:pic>
        <p:nvPicPr>
          <p:cNvPr id="2000" name="Google Shape;2000;p107"/>
          <p:cNvPicPr preferRelativeResize="0"/>
          <p:nvPr/>
        </p:nvPicPr>
        <p:blipFill rotWithShape="1">
          <a:blip r:embed="rId4">
            <a:alphaModFix/>
          </a:blip>
          <a:srcRect l="18296" r="16605" b="34229"/>
          <a:stretch/>
        </p:blipFill>
        <p:spPr>
          <a:xfrm>
            <a:off x="6224141" y="3703233"/>
            <a:ext cx="2297366" cy="1678506"/>
          </a:xfrm>
          <a:prstGeom prst="rect">
            <a:avLst/>
          </a:prstGeom>
          <a:noFill/>
          <a:ln>
            <a:noFill/>
          </a:ln>
        </p:spPr>
      </p:pic>
      <p:pic>
        <p:nvPicPr>
          <p:cNvPr id="2001" name="Google Shape;2001;p107"/>
          <p:cNvPicPr preferRelativeResize="0"/>
          <p:nvPr/>
        </p:nvPicPr>
        <p:blipFill rotWithShape="1">
          <a:blip r:embed="rId5">
            <a:alphaModFix/>
          </a:blip>
          <a:srcRect l="10323" r="9889"/>
          <a:stretch/>
        </p:blipFill>
        <p:spPr>
          <a:xfrm>
            <a:off x="10821974" y="3757318"/>
            <a:ext cx="1732547" cy="1570338"/>
          </a:xfrm>
          <a:prstGeom prst="rect">
            <a:avLst/>
          </a:prstGeom>
          <a:noFill/>
          <a:ln>
            <a:noFill/>
          </a:ln>
        </p:spPr>
      </p:pic>
      <p:pic>
        <p:nvPicPr>
          <p:cNvPr id="2002" name="Google Shape;2002;p107"/>
          <p:cNvPicPr preferRelativeResize="0"/>
          <p:nvPr/>
        </p:nvPicPr>
        <p:blipFill rotWithShape="1">
          <a:blip r:embed="rId6">
            <a:alphaModFix/>
          </a:blip>
          <a:srcRect/>
          <a:stretch/>
        </p:blipFill>
        <p:spPr>
          <a:xfrm>
            <a:off x="1786998" y="3769895"/>
            <a:ext cx="2136676" cy="1545182"/>
          </a:xfrm>
          <a:prstGeom prst="rect">
            <a:avLst/>
          </a:prstGeom>
          <a:noFill/>
          <a:ln>
            <a:noFill/>
          </a:ln>
        </p:spPr>
      </p:pic>
      <p:sp>
        <p:nvSpPr>
          <p:cNvPr id="2003" name="Google Shape;2003;p107"/>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GOOGLE GROUPS</a:t>
            </a:r>
            <a:endParaRPr/>
          </a:p>
        </p:txBody>
      </p:sp>
      <p:sp>
        <p:nvSpPr>
          <p:cNvPr id="2004" name="Google Shape;2004;p107"/>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STACK OVERFLOW</a:t>
            </a:r>
            <a:endParaRPr/>
          </a:p>
        </p:txBody>
      </p:sp>
      <p:sp>
        <p:nvSpPr>
          <p:cNvPr id="2005" name="Google Shape;2005;p107"/>
          <p:cNvSpPr/>
          <p:nvPr/>
        </p:nvSpPr>
        <p:spPr>
          <a:xfrm>
            <a:off x="1219576" y="7438404"/>
            <a:ext cx="32715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https://groups.google.com/forum/#!forum/rapidsai</a:t>
            </a:r>
            <a:endParaRPr sz="1800" b="0" i="0" u="none" strike="noStrike" cap="none">
              <a:solidFill>
                <a:schemeClr val="accent4"/>
              </a:solidFill>
              <a:latin typeface="Trebuchet MS"/>
              <a:ea typeface="Trebuchet MS"/>
              <a:cs typeface="Trebuchet MS"/>
              <a:sym typeface="Trebuchet MS"/>
            </a:endParaRPr>
          </a:p>
        </p:txBody>
      </p:sp>
      <p:sp>
        <p:nvSpPr>
          <p:cNvPr id="2006" name="Google Shape;2006;p107"/>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 HUB</a:t>
            </a:r>
            <a:endParaRPr/>
          </a:p>
        </p:txBody>
      </p:sp>
      <p:sp>
        <p:nvSpPr>
          <p:cNvPr id="2007" name="Google Shape;2007;p107"/>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SLACK CHANNEL</a:t>
            </a:r>
            <a:endParaRPr/>
          </a:p>
        </p:txBody>
      </p:sp>
      <p:sp>
        <p:nvSpPr>
          <p:cNvPr id="2008" name="Google Shape;2008;p107"/>
          <p:cNvSpPr/>
          <p:nvPr/>
        </p:nvSpPr>
        <p:spPr>
          <a:xfrm>
            <a:off x="5860826" y="7438404"/>
            <a:ext cx="301098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https://hub.docker.com/r/rapidsai/rapidsai</a:t>
            </a:r>
            <a:endParaRPr sz="1800" b="0" i="0" u="none" strike="noStrike" cap="none">
              <a:solidFill>
                <a:schemeClr val="accent4"/>
              </a:solidFill>
              <a:latin typeface="Trebuchet MS"/>
              <a:ea typeface="Trebuchet MS"/>
              <a:cs typeface="Trebuchet MS"/>
              <a:sym typeface="Trebuchet MS"/>
            </a:endParaRPr>
          </a:p>
        </p:txBody>
      </p:sp>
      <p:sp>
        <p:nvSpPr>
          <p:cNvPr id="2009" name="Google Shape;2009;p107"/>
          <p:cNvSpPr/>
          <p:nvPr/>
        </p:nvSpPr>
        <p:spPr>
          <a:xfrm>
            <a:off x="9668602" y="7438404"/>
            <a:ext cx="402199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https://rapids-goai.slack.com/join</a:t>
            </a:r>
            <a:endParaRPr sz="1800" b="0" i="0" u="none" strike="noStrike" cap="none">
              <a:solidFill>
                <a:schemeClr val="accent4"/>
              </a:solidFill>
              <a:latin typeface="Trebuchet MS"/>
              <a:ea typeface="Trebuchet MS"/>
              <a:cs typeface="Trebuchet MS"/>
              <a:sym typeface="Trebuchet MS"/>
            </a:endParaRPr>
          </a:p>
        </p:txBody>
      </p:sp>
      <p:sp>
        <p:nvSpPr>
          <p:cNvPr id="2010" name="Google Shape;2010;p107"/>
          <p:cNvSpPr/>
          <p:nvPr/>
        </p:nvSpPr>
        <p:spPr>
          <a:xfrm>
            <a:off x="14094059" y="7438404"/>
            <a:ext cx="3173804"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https://stackoverflow.com/tags/rapids</a:t>
            </a:r>
            <a:endParaRPr sz="1800" b="0" i="0" u="none" strike="noStrike" cap="none">
              <a:solidFill>
                <a:schemeClr val="accent4"/>
              </a:solidFill>
              <a:latin typeface="Trebuchet MS"/>
              <a:ea typeface="Trebuchet MS"/>
              <a:cs typeface="Trebuchet MS"/>
              <a:sym typeface="Trebuchet MS"/>
            </a:endParaRPr>
          </a:p>
        </p:txBody>
      </p:sp>
      <p:sp>
        <p:nvSpPr>
          <p:cNvPr id="2011" name="Google Shape;2011;p10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Conversation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grpSp>
        <p:nvGrpSpPr>
          <p:cNvPr id="2017" name="Google Shape;2017;p108"/>
          <p:cNvGrpSpPr/>
          <p:nvPr/>
        </p:nvGrpSpPr>
        <p:grpSpPr>
          <a:xfrm>
            <a:off x="13480231" y="3536352"/>
            <a:ext cx="3193828" cy="3094265"/>
            <a:chOff x="13480231" y="3536352"/>
            <a:chExt cx="3193828" cy="3094265"/>
          </a:xfrm>
        </p:grpSpPr>
        <p:pic>
          <p:nvPicPr>
            <p:cNvPr id="2018" name="Google Shape;2018;p108"/>
            <p:cNvPicPr preferRelativeResize="0"/>
            <p:nvPr/>
          </p:nvPicPr>
          <p:blipFill rotWithShape="1">
            <a:blip r:embed="rId3">
              <a:alphaModFix/>
            </a:blip>
            <a:srcRect r="30849" b="91001"/>
            <a:stretch/>
          </p:blipFill>
          <p:spPr>
            <a:xfrm>
              <a:off x="13480231" y="3536352"/>
              <a:ext cx="3193828" cy="279190"/>
            </a:xfrm>
            <a:prstGeom prst="rect">
              <a:avLst/>
            </a:prstGeom>
            <a:noFill/>
            <a:ln>
              <a:noFill/>
            </a:ln>
          </p:spPr>
        </p:pic>
        <p:pic>
          <p:nvPicPr>
            <p:cNvPr id="2019" name="Google Shape;2019;p108"/>
            <p:cNvPicPr preferRelativeResize="0"/>
            <p:nvPr/>
          </p:nvPicPr>
          <p:blipFill rotWithShape="1">
            <a:blip r:embed="rId3">
              <a:alphaModFix/>
            </a:blip>
            <a:srcRect l="21301" t="9266" r="12314"/>
            <a:stretch/>
          </p:blipFill>
          <p:spPr>
            <a:xfrm>
              <a:off x="13506578" y="3815542"/>
              <a:ext cx="3092334" cy="2815075"/>
            </a:xfrm>
            <a:prstGeom prst="rect">
              <a:avLst/>
            </a:prstGeom>
            <a:noFill/>
            <a:ln>
              <a:noFill/>
            </a:ln>
          </p:spPr>
        </p:pic>
      </p:grpSp>
      <p:pic>
        <p:nvPicPr>
          <p:cNvPr id="2020" name="Google Shape;2020;p108"/>
          <p:cNvPicPr preferRelativeResize="0"/>
          <p:nvPr/>
        </p:nvPicPr>
        <p:blipFill rotWithShape="1">
          <a:blip r:embed="rId4">
            <a:alphaModFix/>
          </a:blip>
          <a:srcRect l="1168" t="1098" r="1537" b="-759"/>
          <a:stretch/>
        </p:blipFill>
        <p:spPr>
          <a:xfrm>
            <a:off x="9410701" y="3346176"/>
            <a:ext cx="3943500" cy="3351300"/>
          </a:xfrm>
          <a:prstGeom prst="rect">
            <a:avLst/>
          </a:prstGeom>
          <a:noFill/>
          <a:ln>
            <a:noFill/>
          </a:ln>
        </p:spPr>
      </p:pic>
      <p:pic>
        <p:nvPicPr>
          <p:cNvPr id="2021" name="Google Shape;2021;p108"/>
          <p:cNvPicPr preferRelativeResize="0"/>
          <p:nvPr/>
        </p:nvPicPr>
        <p:blipFill rotWithShape="1">
          <a:blip r:embed="rId5">
            <a:alphaModFix/>
          </a:blip>
          <a:srcRect b="6951"/>
          <a:stretch/>
        </p:blipFill>
        <p:spPr>
          <a:xfrm>
            <a:off x="9432758" y="6975563"/>
            <a:ext cx="7283116" cy="1473593"/>
          </a:xfrm>
          <a:prstGeom prst="rect">
            <a:avLst/>
          </a:prstGeom>
          <a:noFill/>
          <a:ln>
            <a:noFill/>
          </a:ln>
        </p:spPr>
      </p:pic>
      <p:grpSp>
        <p:nvGrpSpPr>
          <p:cNvPr id="2022" name="Google Shape;2022;p108"/>
          <p:cNvGrpSpPr/>
          <p:nvPr/>
        </p:nvGrpSpPr>
        <p:grpSpPr>
          <a:xfrm>
            <a:off x="1487033" y="3312582"/>
            <a:ext cx="7275443" cy="5088447"/>
            <a:chOff x="387375" y="2004525"/>
            <a:chExt cx="3573024" cy="2734625"/>
          </a:xfrm>
        </p:grpSpPr>
        <p:pic>
          <p:nvPicPr>
            <p:cNvPr id="2023" name="Google Shape;2023;p108"/>
            <p:cNvPicPr preferRelativeResize="0"/>
            <p:nvPr/>
          </p:nvPicPr>
          <p:blipFill rotWithShape="1">
            <a:blip r:embed="rId6">
              <a:alphaModFix/>
            </a:blip>
            <a:srcRect b="22651"/>
            <a:stretch/>
          </p:blipFill>
          <p:spPr>
            <a:xfrm>
              <a:off x="387375" y="2004525"/>
              <a:ext cx="3573024" cy="2734625"/>
            </a:xfrm>
            <a:prstGeom prst="rect">
              <a:avLst/>
            </a:prstGeom>
            <a:noFill/>
            <a:ln>
              <a:noFill/>
            </a:ln>
          </p:spPr>
        </p:pic>
        <p:pic>
          <p:nvPicPr>
            <p:cNvPr id="2024" name="Google Shape;2024;p108"/>
            <p:cNvPicPr preferRelativeResize="0"/>
            <p:nvPr/>
          </p:nvPicPr>
          <p:blipFill rotWithShape="1">
            <a:blip r:embed="rId7">
              <a:alphaModFix/>
            </a:blip>
            <a:srcRect/>
            <a:stretch/>
          </p:blipFill>
          <p:spPr>
            <a:xfrm>
              <a:off x="402336" y="4197096"/>
              <a:ext cx="2635424" cy="173350"/>
            </a:xfrm>
            <a:prstGeom prst="rect">
              <a:avLst/>
            </a:prstGeom>
            <a:noFill/>
            <a:ln>
              <a:noFill/>
            </a:ln>
          </p:spPr>
        </p:pic>
      </p:grpSp>
      <p:sp>
        <p:nvSpPr>
          <p:cNvPr id="2025" name="Google Shape;2025;p10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Contribute Back</a:t>
            </a:r>
            <a:endParaRPr/>
          </a:p>
        </p:txBody>
      </p:sp>
      <p:sp>
        <p:nvSpPr>
          <p:cNvPr id="2026" name="Google Shape;2026;p10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027" name="Google Shape;2027;p108"/>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28" name="Google Shape;2028;p108"/>
          <p:cNvSpPr/>
          <p:nvPr/>
        </p:nvSpPr>
        <p:spPr>
          <a:xfrm>
            <a:off x="9425941" y="3360708"/>
            <a:ext cx="3870959"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29" name="Google Shape;2029;p108"/>
          <p:cNvSpPr/>
          <p:nvPr/>
        </p:nvSpPr>
        <p:spPr>
          <a:xfrm>
            <a:off x="9425941" y="6978316"/>
            <a:ext cx="7275444" cy="147084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30" name="Google Shape;2030;p108"/>
          <p:cNvSpPr/>
          <p:nvPr/>
        </p:nvSpPr>
        <p:spPr>
          <a:xfrm>
            <a:off x="13456181" y="3360708"/>
            <a:ext cx="3245204"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10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Notices</a:t>
            </a:r>
            <a:endParaRPr/>
          </a:p>
        </p:txBody>
      </p:sp>
      <p:sp>
        <p:nvSpPr>
          <p:cNvPr id="2037" name="Google Shape;2037;p10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Communicate and document changes to RAPIDS for contributors, core developers, users, and the community</a:t>
            </a:r>
            <a:endParaRPr/>
          </a:p>
        </p:txBody>
      </p:sp>
      <p:pic>
        <p:nvPicPr>
          <p:cNvPr id="2038" name="Google Shape;2038;p109"/>
          <p:cNvPicPr preferRelativeResize="0"/>
          <p:nvPr/>
        </p:nvPicPr>
        <p:blipFill>
          <a:blip r:embed="rId3">
            <a:alphaModFix/>
          </a:blip>
          <a:stretch>
            <a:fillRect/>
          </a:stretch>
        </p:blipFill>
        <p:spPr>
          <a:xfrm>
            <a:off x="4267225" y="3694122"/>
            <a:ext cx="9753600" cy="4467225"/>
          </a:xfrm>
          <a:prstGeom prst="rect">
            <a:avLst/>
          </a:prstGeom>
          <a:noFill/>
          <a:ln>
            <a:noFill/>
          </a:ln>
        </p:spPr>
      </p:pic>
      <p:sp>
        <p:nvSpPr>
          <p:cNvPr id="2039" name="Google Shape;2039;p109"/>
          <p:cNvSpPr txBox="1"/>
          <p:nvPr/>
        </p:nvSpPr>
        <p:spPr>
          <a:xfrm>
            <a:off x="6445692" y="8265682"/>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r>
              <a:rPr lang="en-US" i="1"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/notices</a:t>
            </a:r>
            <a:endParaRPr sz="1400" b="0" i="1" u="none" strike="noStrike" cap="none">
              <a:solidFill>
                <a:srgbClr val="999999"/>
              </a:solidFill>
              <a:latin typeface="Trebuchet MS"/>
              <a:ea typeface="Trebuchet MS"/>
              <a:cs typeface="Trebuchet MS"/>
              <a:sym typeface="Trebuchet M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11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Getting Started</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111"/>
          <p:cNvSpPr txBox="1">
            <a:spLocks noGrp="1"/>
          </p:cNvSpPr>
          <p:nvPr>
            <p:ph type="body" idx="1"/>
          </p:nvPr>
        </p:nvSpPr>
        <p:spPr>
          <a:xfrm>
            <a:off x="1547100" y="2958725"/>
            <a:ext cx="15128700" cy="52830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SzPts val="1920"/>
              <a:buFont typeface="Trebuchet MS"/>
              <a:buAutoNum type="arabicPeriod"/>
            </a:pPr>
            <a:r>
              <a:rPr lang="en-US"/>
              <a:t>Install RAPIDS on using </a:t>
            </a:r>
            <a:r>
              <a:rPr lang="en-US" u="sng">
                <a:solidFill>
                  <a:schemeClr val="accent4"/>
                </a:solidFill>
                <a:hlinkClick r:id="rId3">
                  <a:extLst>
                    <a:ext uri="{A12FA001-AC4F-418D-AE19-62706E023703}">
                      <ahyp:hlinkClr xmlns:ahyp="http://schemas.microsoft.com/office/drawing/2018/hyperlinkcolor" val="tx"/>
                    </a:ext>
                  </a:extLst>
                </a:hlinkClick>
              </a:rPr>
              <a:t>Docker, Conda</a:t>
            </a:r>
            <a:r>
              <a:rPr lang="en-US"/>
              <a:t>, or </a:t>
            </a:r>
            <a:r>
              <a:rPr lang="en-US" u="sng">
                <a:solidFill>
                  <a:schemeClr val="accent4"/>
                </a:solidFill>
                <a:hlinkClick r:id="rId4">
                  <a:extLst>
                    <a:ext uri="{A12FA001-AC4F-418D-AE19-62706E023703}">
                      <ahyp:hlinkClr xmlns:ahyp="http://schemas.microsoft.com/office/drawing/2018/hyperlinkcolor" val="tx"/>
                    </a:ext>
                  </a:extLst>
                </a:hlinkClick>
              </a:rPr>
              <a:t>Colab</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5">
                  <a:extLst>
                    <a:ext uri="{A12FA001-AC4F-418D-AE19-62706E023703}">
                      <ahyp:hlinkClr xmlns:ahyp="http://schemas.microsoft.com/office/drawing/2018/hyperlinkcolor" val="tx"/>
                    </a:ext>
                  </a:extLst>
                </a:hlinkClick>
              </a:rPr>
              <a:t>walk through videos</a:t>
            </a:r>
            <a:r>
              <a:rPr lang="en-US"/>
              <a:t>, </a:t>
            </a:r>
            <a:r>
              <a:rPr lang="en-US" u="sng">
                <a:solidFill>
                  <a:schemeClr val="accent4"/>
                </a:solidFill>
                <a:hlinkClick r:id="rId6">
                  <a:extLst>
                    <a:ext uri="{A12FA001-AC4F-418D-AE19-62706E023703}">
                      <ahyp:hlinkClr xmlns:ahyp="http://schemas.microsoft.com/office/drawing/2018/hyperlinkcolor" val="tx"/>
                    </a:ext>
                  </a:extLst>
                </a:hlinkClick>
              </a:rPr>
              <a:t>blog content</a:t>
            </a:r>
            <a:r>
              <a:rPr lang="en-US"/>
              <a:t>, our </a:t>
            </a:r>
            <a:r>
              <a:rPr lang="en-US" u="sng">
                <a:solidFill>
                  <a:schemeClr val="accent4"/>
                </a:solidFill>
                <a:hlinkClick r:id="rId7">
                  <a:extLst>
                    <a:ext uri="{A12FA001-AC4F-418D-AE19-62706E023703}">
                      <ahyp:hlinkClr xmlns:ahyp="http://schemas.microsoft.com/office/drawing/2018/hyperlinkcolor" val="tx"/>
                    </a:ext>
                  </a:extLst>
                </a:hlinkClick>
              </a:rPr>
              <a:t>github</a:t>
            </a:r>
            <a:r>
              <a:rPr lang="en-US"/>
              <a:t>, the </a:t>
            </a:r>
            <a:r>
              <a:rPr lang="en-US" u="sng">
                <a:solidFill>
                  <a:schemeClr val="accent4"/>
                </a:solidFill>
                <a:hlinkClick r:id="rId8">
                  <a:extLst>
                    <a:ext uri="{A12FA001-AC4F-418D-AE19-62706E023703}">
                      <ahyp:hlinkClr xmlns:ahyp="http://schemas.microsoft.com/office/drawing/2018/hyperlinkcolor" val="tx"/>
                    </a:ext>
                  </a:extLst>
                </a:hlinkClick>
              </a:rPr>
              <a:t>tutorial notebooks</a:t>
            </a:r>
            <a:r>
              <a:rPr lang="en-US"/>
              <a:t>, and our </a:t>
            </a:r>
            <a:r>
              <a:rPr lang="en-US" u="sng">
                <a:solidFill>
                  <a:schemeClr val="accent4"/>
                </a:solidFill>
                <a:hlinkClick r:id="rId9">
                  <a:extLst>
                    <a:ext uri="{A12FA001-AC4F-418D-AE19-62706E023703}">
                      <ahyp:hlinkClr xmlns:ahyp="http://schemas.microsoft.com/office/drawing/2018/hyperlinkcolor" val="tx"/>
                    </a:ext>
                  </a:extLst>
                </a:hlinkClick>
              </a:rPr>
              <a:t>example workflows</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Build your own data science workflows.</a:t>
            </a:r>
            <a:endParaRPr/>
          </a:p>
          <a:p>
            <a:pPr marL="457200" lvl="0" indent="-457200" algn="l" rtl="0">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0">
                  <a:extLst>
                    <a:ext uri="{A12FA001-AC4F-418D-AE19-62706E023703}">
                      <ahyp:hlinkClr xmlns:ahyp="http://schemas.microsoft.com/office/drawing/2018/hyperlinkcolor" val="tx"/>
                    </a:ext>
                  </a:extLst>
                </a:hlinkClick>
              </a:rPr>
              <a:t>Slack</a:t>
            </a:r>
            <a:r>
              <a:rPr lang="en-US"/>
              <a:t>, </a:t>
            </a:r>
            <a:r>
              <a:rPr lang="en-US" u="sng">
                <a:solidFill>
                  <a:schemeClr val="accent4"/>
                </a:solidFill>
                <a:hlinkClick r:id="rId11">
                  <a:extLst>
                    <a:ext uri="{A12FA001-AC4F-418D-AE19-62706E023703}">
                      <ahyp:hlinkClr xmlns:ahyp="http://schemas.microsoft.com/office/drawing/2018/hyperlinkcolor" val="tx"/>
                    </a:ext>
                  </a:extLst>
                </a:hlinkClick>
              </a:rPr>
              <a:t>Google</a:t>
            </a:r>
            <a:r>
              <a:rPr lang="en-US"/>
              <a:t>, and </a:t>
            </a:r>
            <a:r>
              <a:rPr lang="en-US" u="sng">
                <a:solidFill>
                  <a:schemeClr val="accent4"/>
                </a:solidFill>
                <a:hlinkClick r:id="rId12">
                  <a:extLst>
                    <a:ext uri="{A12FA001-AC4F-418D-AE19-62706E023703}">
                      <ahyp:hlinkClr xmlns:ahyp="http://schemas.microsoft.com/office/drawing/2018/hyperlinkcolor" val="tx"/>
                    </a:ext>
                  </a:extLst>
                </a:hlinkClick>
              </a:rPr>
              <a:t>Twitter</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3">
                  <a:extLst>
                    <a:ext uri="{A12FA001-AC4F-418D-AE19-62706E023703}">
                      <ahyp:hlinkClr xmlns:ahyp="http://schemas.microsoft.com/office/drawing/2018/hyperlinkcolor" val="tx"/>
                    </a:ext>
                  </a:extLst>
                </a:hlinkClick>
              </a:rPr>
              <a:t>Stack Overflow</a:t>
            </a:r>
            <a:r>
              <a:rPr lang="en-US">
                <a:solidFill>
                  <a:schemeClr val="accent4"/>
                </a:solidFill>
              </a:rPr>
              <a:t>.</a:t>
            </a:r>
            <a:endParaRPr/>
          </a:p>
        </p:txBody>
      </p:sp>
      <p:sp>
        <p:nvSpPr>
          <p:cNvPr id="2052" name="Google Shape;2052;p1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p11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Easy Installation</a:t>
            </a:r>
            <a:endParaRPr/>
          </a:p>
        </p:txBody>
      </p:sp>
      <p:sp>
        <p:nvSpPr>
          <p:cNvPr id="2059" name="Google Shape;2059;p11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Interactive Installation Guide </a:t>
            </a:r>
            <a:endParaRPr/>
          </a:p>
        </p:txBody>
      </p:sp>
      <p:sp>
        <p:nvSpPr>
          <p:cNvPr id="2060" name="Google Shape;2060;p112"/>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https://rapids.ai/start.html</a:t>
            </a:r>
            <a:endParaRPr sz="1600" b="0" i="0" u="none" strike="noStrike" cap="none">
              <a:solidFill>
                <a:schemeClr val="accent4"/>
              </a:solidFill>
              <a:latin typeface="Trebuchet MS"/>
              <a:ea typeface="Trebuchet MS"/>
              <a:cs typeface="Trebuchet MS"/>
              <a:sym typeface="Trebuchet MS"/>
            </a:endParaRPr>
          </a:p>
        </p:txBody>
      </p:sp>
      <p:pic>
        <p:nvPicPr>
          <p:cNvPr id="2061" name="Google Shape;2061;p112"/>
          <p:cNvPicPr preferRelativeResize="0"/>
          <p:nvPr/>
        </p:nvPicPr>
        <p:blipFill>
          <a:blip r:embed="rId4">
            <a:alphaModFix/>
          </a:blip>
          <a:stretch>
            <a:fillRect/>
          </a:stretch>
        </p:blipFill>
        <p:spPr>
          <a:xfrm>
            <a:off x="4090725" y="2735450"/>
            <a:ext cx="10106552" cy="62568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Google Shape;2066;p113"/>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
        <p:nvSpPr>
          <p:cNvPr id="2067" name="Google Shape;2067;p113"/>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068" name="Google Shape;2068;p113"/>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Up to Date and Easy to Use</a:t>
            </a:r>
            <a:endParaRPr/>
          </a:p>
        </p:txBody>
      </p:sp>
      <p:pic>
        <p:nvPicPr>
          <p:cNvPr id="2069" name="Google Shape;2069;p113"/>
          <p:cNvPicPr preferRelativeResize="0"/>
          <p:nvPr/>
        </p:nvPicPr>
        <p:blipFill rotWithShape="1">
          <a:blip r:embed="rId4">
            <a:alphaModFix/>
          </a:blip>
          <a:srcRect r="28222"/>
          <a:stretch/>
        </p:blipFill>
        <p:spPr>
          <a:xfrm>
            <a:off x="1889077" y="3279800"/>
            <a:ext cx="6637478" cy="5158375"/>
          </a:xfrm>
          <a:prstGeom prst="rect">
            <a:avLst/>
          </a:prstGeom>
          <a:noFill/>
          <a:ln>
            <a:noFill/>
          </a:ln>
          <a:effectLst>
            <a:outerShdw blurRad="57150" dist="38100" dir="5400000" algn="bl" rotWithShape="0">
              <a:srgbClr val="666666">
                <a:alpha val="50000"/>
              </a:srgbClr>
            </a:outerShdw>
          </a:effectLst>
        </p:spPr>
      </p:pic>
      <p:pic>
        <p:nvPicPr>
          <p:cNvPr id="2070" name="Google Shape;2070;p113"/>
          <p:cNvPicPr preferRelativeResize="0"/>
          <p:nvPr/>
        </p:nvPicPr>
        <p:blipFill rotWithShape="1">
          <a:blip r:embed="rId5">
            <a:alphaModFix/>
          </a:blip>
          <a:srcRect r="25887"/>
          <a:stretch/>
        </p:blipFill>
        <p:spPr>
          <a:xfrm>
            <a:off x="9682825" y="3348525"/>
            <a:ext cx="6853930" cy="5158375"/>
          </a:xfrm>
          <a:prstGeom prst="rect">
            <a:avLst/>
          </a:prstGeom>
          <a:noFill/>
          <a:ln>
            <a:noFill/>
          </a:ln>
          <a:effectLst>
            <a:outerShdw blurRad="57150" dist="38100" dir="5400000" algn="bl" rotWithShape="0">
              <a:srgbClr val="666666">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11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076" name="Google Shape;2076;p11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Easier than Ever to Get Started with cuDF</a:t>
            </a:r>
            <a:endParaRPr/>
          </a:p>
        </p:txBody>
      </p:sp>
      <p:pic>
        <p:nvPicPr>
          <p:cNvPr id="2077" name="Google Shape;2077;p114"/>
          <p:cNvPicPr preferRelativeResize="0"/>
          <p:nvPr/>
        </p:nvPicPr>
        <p:blipFill rotWithShape="1">
          <a:blip r:embed="rId3">
            <a:alphaModFix/>
          </a:blip>
          <a:srcRect r="28222"/>
          <a:stretch/>
        </p:blipFill>
        <p:spPr>
          <a:xfrm>
            <a:off x="5825264" y="3279800"/>
            <a:ext cx="6637478" cy="5158375"/>
          </a:xfrm>
          <a:prstGeom prst="rect">
            <a:avLst/>
          </a:prstGeom>
          <a:noFill/>
          <a:ln>
            <a:noFill/>
          </a:ln>
          <a:effectLst>
            <a:outerShdw blurRad="57150" dist="38100" dir="5400000" algn="bl" rotWithShape="0">
              <a:srgbClr val="666666">
                <a:alpha val="50000"/>
              </a:srgbClr>
            </a:outerShdw>
          </a:effectLst>
        </p:spPr>
      </p:pic>
      <p:sp>
        <p:nvSpPr>
          <p:cNvPr id="2078" name="Google Shape;2078;p114"/>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82"/>
        <p:cNvGrpSpPr/>
        <p:nvPr/>
      </p:nvGrpSpPr>
      <p:grpSpPr>
        <a:xfrm>
          <a:off x="0" y="0"/>
          <a:ext cx="0" cy="0"/>
          <a:chOff x="0" y="0"/>
          <a:chExt cx="0" cy="0"/>
        </a:xfrm>
      </p:grpSpPr>
      <p:pic>
        <p:nvPicPr>
          <p:cNvPr id="2083" name="Google Shape;2083;p115"/>
          <p:cNvPicPr preferRelativeResize="0"/>
          <p:nvPr/>
        </p:nvPicPr>
        <p:blipFill rotWithShape="1">
          <a:blip r:embed="rId3">
            <a:alphaModFix/>
          </a:blip>
          <a:srcRect b="15710"/>
          <a:stretch/>
        </p:blipFill>
        <p:spPr>
          <a:xfrm>
            <a:off x="9538584" y="3496235"/>
            <a:ext cx="7076661" cy="4817394"/>
          </a:xfrm>
          <a:prstGeom prst="rect">
            <a:avLst/>
          </a:prstGeom>
          <a:noFill/>
          <a:ln>
            <a:noFill/>
          </a:ln>
        </p:spPr>
      </p:pic>
      <p:pic>
        <p:nvPicPr>
          <p:cNvPr id="2084" name="Google Shape;2084;p115"/>
          <p:cNvPicPr preferRelativeResize="0"/>
          <p:nvPr/>
        </p:nvPicPr>
        <p:blipFill rotWithShape="1">
          <a:blip r:embed="rId4">
            <a:alphaModFix/>
          </a:blip>
          <a:srcRect r="1375" b="6738"/>
          <a:stretch/>
        </p:blipFill>
        <p:spPr>
          <a:xfrm>
            <a:off x="1470991" y="3360708"/>
            <a:ext cx="7275443" cy="5088448"/>
          </a:xfrm>
          <a:prstGeom prst="rect">
            <a:avLst/>
          </a:prstGeom>
          <a:noFill/>
          <a:ln>
            <a:noFill/>
          </a:ln>
        </p:spPr>
      </p:pic>
      <p:sp>
        <p:nvSpPr>
          <p:cNvPr id="2085" name="Google Shape;2085;p115"/>
          <p:cNvSpPr txBox="1"/>
          <p:nvPr/>
        </p:nvSpPr>
        <p:spPr>
          <a:xfrm>
            <a:off x="2672962" y="8516456"/>
            <a:ext cx="48715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https://github.com/rapidsai</a:t>
            </a:r>
            <a:endParaRPr sz="1600" b="0" i="0" u="none" strike="noStrike" cap="none">
              <a:solidFill>
                <a:schemeClr val="accent4"/>
              </a:solidFill>
              <a:latin typeface="Trebuchet MS"/>
              <a:ea typeface="Trebuchet MS"/>
              <a:cs typeface="Trebuchet MS"/>
              <a:sym typeface="Trebuchet MS"/>
            </a:endParaRPr>
          </a:p>
        </p:txBody>
      </p:sp>
      <p:sp>
        <p:nvSpPr>
          <p:cNvPr id="2086" name="Google Shape;2086;p115"/>
          <p:cNvSpPr txBox="1"/>
          <p:nvPr/>
        </p:nvSpPr>
        <p:spPr>
          <a:xfrm>
            <a:off x="10255820" y="8516456"/>
            <a:ext cx="56510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6">
                  <a:extLst>
                    <a:ext uri="{A12FA001-AC4F-418D-AE19-62706E023703}">
                      <ahyp:hlinkClr xmlns:ahyp="http://schemas.microsoft.com/office/drawing/2018/hyperlinkcolor" val="tx"/>
                    </a:ext>
                  </a:extLst>
                </a:hlinkClick>
              </a:rPr>
              <a:t>https://medium.com/rapids-ai</a:t>
            </a:r>
            <a:endParaRPr sz="1600" b="0" i="0" u="none" strike="noStrike" cap="none">
              <a:solidFill>
                <a:schemeClr val="accent4"/>
              </a:solidFill>
              <a:latin typeface="Trebuchet MS"/>
              <a:ea typeface="Trebuchet MS"/>
              <a:cs typeface="Trebuchet MS"/>
              <a:sym typeface="Trebuchet MS"/>
            </a:endParaRPr>
          </a:p>
        </p:txBody>
      </p:sp>
      <p:sp>
        <p:nvSpPr>
          <p:cNvPr id="2087" name="Google Shape;2087;p115"/>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8" name="Google Shape;2088;p115"/>
          <p:cNvSpPr/>
          <p:nvPr/>
        </p:nvSpPr>
        <p:spPr>
          <a:xfrm>
            <a:off x="9425941"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9" name="Google Shape;2089;p11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Code and Blogs</a:t>
            </a:r>
            <a:endParaRPr/>
          </a:p>
        </p:txBody>
      </p:sp>
      <p:sp>
        <p:nvSpPr>
          <p:cNvPr id="2090" name="Google Shape;2090;p11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Check out our Code and How We Use It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pic>
        <p:nvPicPr>
          <p:cNvPr id="2096" name="Google Shape;2096;p116"/>
          <p:cNvPicPr preferRelativeResize="0"/>
          <p:nvPr/>
        </p:nvPicPr>
        <p:blipFill rotWithShape="1">
          <a:blip r:embed="rId3">
            <a:alphaModFix/>
          </a:blip>
          <a:srcRect/>
          <a:stretch/>
        </p:blipFill>
        <p:spPr>
          <a:xfrm>
            <a:off x="3570868" y="2997496"/>
            <a:ext cx="11165549" cy="5885247"/>
          </a:xfrm>
          <a:prstGeom prst="rect">
            <a:avLst/>
          </a:prstGeom>
          <a:noFill/>
          <a:ln w="9525" cap="flat" cmpd="sng">
            <a:solidFill>
              <a:srgbClr val="B3B3B3"/>
            </a:solidFill>
            <a:prstDash val="solid"/>
            <a:round/>
            <a:headEnd type="none" w="sm" len="sm"/>
            <a:tailEnd type="none" w="sm" len="sm"/>
          </a:ln>
        </p:spPr>
      </p:pic>
      <p:sp>
        <p:nvSpPr>
          <p:cNvPr id="2097" name="Google Shape;2097;p11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Github</a:t>
            </a:r>
            <a:endParaRPr/>
          </a:p>
        </p:txBody>
      </p:sp>
      <p:sp>
        <p:nvSpPr>
          <p:cNvPr id="2098" name="Google Shape;2098;p116"/>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 </a:t>
            </a:r>
            <a:endParaRPr sz="1600" b="0" i="0" u="none" strike="noStrike" cap="none">
              <a:solidFill>
                <a:schemeClr val="accent4"/>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1270</TotalTime>
  <Words>5806</Words>
  <Application>Microsoft Office PowerPoint</Application>
  <PresentationFormat>Custom</PresentationFormat>
  <Paragraphs>1320</Paragraphs>
  <Slides>104</Slides>
  <Notes>104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104</vt:i4>
      </vt:variant>
    </vt:vector>
  </HeadingPairs>
  <TitlesOfParts>
    <vt:vector size="114" baseType="lpstr">
      <vt:lpstr>Arial</vt:lpstr>
      <vt:lpstr>Century Gothic</vt:lpstr>
      <vt:lpstr>Courier New</vt:lpstr>
      <vt:lpstr>Trebuchet MS</vt:lpstr>
      <vt:lpstr>Noto Sans Symbols</vt:lpstr>
      <vt:lpstr>Roboto Mono</vt:lpstr>
      <vt:lpstr>Roboto</vt:lpstr>
      <vt:lpstr>Calibri</vt:lpstr>
      <vt:lpstr>Consolas</vt:lpstr>
      <vt:lpstr>1_Title &amp; Bullet</vt:lpstr>
      <vt:lpstr>The Platform Inside and Out Release 0.15</vt:lpstr>
      <vt:lpstr>Why GPUs?</vt:lpstr>
      <vt:lpstr>RAPIDS</vt:lpstr>
      <vt:lpstr>Data Processing Evolution</vt:lpstr>
      <vt:lpstr>Data Movement and Transformation</vt:lpstr>
      <vt:lpstr>Data Movement and Transformation</vt:lpstr>
      <vt:lpstr>Learning from Apache Arrow</vt:lpstr>
      <vt:lpstr>Data Processing Evolution</vt:lpstr>
      <vt:lpstr>Speed, UX, and Iteration</vt:lpstr>
      <vt:lpstr>RAPIDS 0.15 Release Summary</vt:lpstr>
      <vt:lpstr>What’s New in Release 0.15?</vt:lpstr>
      <vt:lpstr>RAPIDS Everywhere</vt:lpstr>
      <vt:lpstr>RAPIDS Core</vt:lpstr>
      <vt:lpstr>Open Source Data Science Ecosystem</vt:lpstr>
      <vt:lpstr>RAPIDS</vt:lpstr>
      <vt:lpstr>Dask</vt:lpstr>
      <vt:lpstr>RAPIDS</vt:lpstr>
      <vt:lpstr>Why Dask?</vt:lpstr>
      <vt:lpstr>Why OpenUCX?</vt:lpstr>
      <vt:lpstr>Benchmarks: Distributed cuDF Random Merge</vt:lpstr>
      <vt:lpstr>Scale Up with RAPIDS</vt:lpstr>
      <vt:lpstr>Scale Out with RAPIDS + Dask with OpenUCX</vt:lpstr>
      <vt:lpstr>cuDF</vt:lpstr>
      <vt:lpstr>RAPIDS</vt:lpstr>
      <vt:lpstr>GPU-Accelerated ETL</vt:lpstr>
      <vt:lpstr>ETL Technology Stack</vt:lpstr>
      <vt:lpstr>ETL - the Backbone of Data Science</vt:lpstr>
      <vt:lpstr>ETL - the Backbone of Data Science</vt:lpstr>
      <vt:lpstr>Benchmarks: Single-GPU Speedup vs. Pandas</vt:lpstr>
      <vt:lpstr>ETL - the Backbone of Data Science</vt:lpstr>
      <vt:lpstr>ETL - the Backbone of Data Science</vt:lpstr>
      <vt:lpstr>Extraction is the Cornerstone</vt:lpstr>
      <vt:lpstr>ETL is Not Just DataFrames!</vt:lpstr>
      <vt:lpstr>RAPIDS</vt:lpstr>
      <vt:lpstr>Interoperability for the Win</vt:lpstr>
      <vt:lpstr>ETL – Arrays and DataFrames</vt:lpstr>
      <vt:lpstr>Benchmark: Single-GPU CuPy vs NumPy</vt:lpstr>
      <vt:lpstr>SVD Benchmark</vt:lpstr>
      <vt:lpstr>cuML</vt:lpstr>
      <vt:lpstr>Machine Learning</vt:lpstr>
      <vt:lpstr>Problem</vt:lpstr>
      <vt:lpstr>ML Technology Stack</vt:lpstr>
      <vt:lpstr>RAPIDS Matches Common Python APIs</vt:lpstr>
      <vt:lpstr>RAPIDS Matches Common Python APIs</vt:lpstr>
      <vt:lpstr>Algorithms</vt:lpstr>
      <vt:lpstr>Benchmarks: Single-GPU cuML vs Scikit-learn (WIP)</vt:lpstr>
      <vt:lpstr>Forest Inference</vt:lpstr>
      <vt:lpstr>XGBoost + RAPIDS: Better Together</vt:lpstr>
      <vt:lpstr>RAPIDS Integrated into Cloud ML Frameworks</vt:lpstr>
      <vt:lpstr>HPO Use Case: 100-Job Random Forest Airline Model</vt:lpstr>
      <vt:lpstr>Road to 1.0 - cuML </vt:lpstr>
      <vt:lpstr>Road to 1.0 - cuML</vt:lpstr>
      <vt:lpstr>cuGraph</vt:lpstr>
      <vt:lpstr>Graph Analytics</vt:lpstr>
      <vt:lpstr>Goals and Benefits of cuGraph</vt:lpstr>
      <vt:lpstr>Graph Technology Stack</vt:lpstr>
      <vt:lpstr>Algorithms</vt:lpstr>
      <vt:lpstr>Benchmarks: Single-GPU cuGraph vs NetworkX</vt:lpstr>
      <vt:lpstr>Multi-GPU PageRank Performance </vt:lpstr>
      <vt:lpstr>Road to 1.0 </vt:lpstr>
      <vt:lpstr>Road to 1.0 </vt:lpstr>
      <vt:lpstr>cuSpatial</vt:lpstr>
      <vt:lpstr>cuSpatial Technology Stack</vt:lpstr>
      <vt:lpstr>cuSpatial</vt:lpstr>
      <vt:lpstr>cuSpatial</vt:lpstr>
      <vt:lpstr>cuSpatial</vt:lpstr>
      <vt:lpstr>cuSignal</vt:lpstr>
      <vt:lpstr>cuSignal Technology Stack</vt:lpstr>
      <vt:lpstr>cuSignal – Selected Algorithms</vt:lpstr>
      <vt:lpstr>Speed of Light Performance – V100</vt:lpstr>
      <vt:lpstr>Efficient Memory Handling</vt:lpstr>
      <vt:lpstr>Cyber Log Accelerators</vt:lpstr>
      <vt:lpstr>CLX</vt:lpstr>
      <vt:lpstr>CLX Technology Stack</vt:lpstr>
      <vt:lpstr>CLX Contains Various Use Cases and Connectors</vt:lpstr>
      <vt:lpstr>cyBERT</vt:lpstr>
      <vt:lpstr>GPU SubWord Tokenizer</vt:lpstr>
      <vt:lpstr>CLX Query</vt:lpstr>
      <vt:lpstr>Visualization</vt:lpstr>
      <vt:lpstr>cuXfilter</vt:lpstr>
      <vt:lpstr>pyViz Integrations</vt:lpstr>
      <vt:lpstr>Plotly Dash</vt:lpstr>
      <vt:lpstr>Community</vt:lpstr>
      <vt:lpstr>Ecosystem Partners</vt:lpstr>
      <vt:lpstr>Building on Top of RAPIDS</vt:lpstr>
      <vt:lpstr>NVTabular</vt:lpstr>
      <vt:lpstr>BlazingSQL</vt:lpstr>
      <vt:lpstr>BlazingSQL</vt:lpstr>
      <vt:lpstr>cuStreamz</vt:lpstr>
      <vt:lpstr>Join the Conversation</vt:lpstr>
      <vt:lpstr>Contribute Back</vt:lpstr>
      <vt:lpstr>RAPIDS Notices</vt:lpstr>
      <vt:lpstr>Getting Started</vt:lpstr>
      <vt:lpstr>5 Steps to Getting Started with RAPIDS</vt:lpstr>
      <vt:lpstr>Easy Installation</vt:lpstr>
      <vt:lpstr>RAPIDS Docs</vt:lpstr>
      <vt:lpstr>RAPIDS Docs</vt:lpstr>
      <vt:lpstr>Explore: RAPIDS Code and Blogs</vt:lpstr>
      <vt:lpstr>Explore: RAPIDS Github</vt:lpstr>
      <vt:lpstr>Explore: Notebooks Contrib</vt:lpstr>
      <vt:lpstr>RAPIDS</vt:lpstr>
      <vt:lpstr>Deploy RAPIDS Everywhere</vt:lpstr>
      <vt:lpstr>Join the Movement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Platform Inside and Out Release 0.15</dc:title>
  <cp:lastModifiedBy>Saloni Jain</cp:lastModifiedBy>
  <cp:revision>5</cp:revision>
  <dcterms:modified xsi:type="dcterms:W3CDTF">2021-02-24T17:30:48Z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saljain@nvidia.com</vt:lpwstr>
  </property>
  <property fmtid="{D5CDD505-2E9C-101B-9397-08002B2CF9AE}" pid="5" name="MSIP_Label_6b558183-044c-4105-8d9c-cea02a2a3d86_SetDate">
    <vt:lpwstr>2021-02-23T20:20:25.9455072Z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43e93deb-eb2d-45bb-9f0f-791466bcd3ac</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